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0"/>
  </p:notesMasterIdLst>
  <p:sldIdLst>
    <p:sldId id="256" r:id="rId2"/>
    <p:sldId id="303" r:id="rId3"/>
    <p:sldId id="304" r:id="rId4"/>
    <p:sldId id="296" r:id="rId5"/>
    <p:sldId id="257" r:id="rId6"/>
    <p:sldId id="305" r:id="rId7"/>
    <p:sldId id="307" r:id="rId8"/>
    <p:sldId id="297" r:id="rId9"/>
    <p:sldId id="298" r:id="rId10"/>
    <p:sldId id="299" r:id="rId11"/>
    <p:sldId id="306" r:id="rId12"/>
    <p:sldId id="308" r:id="rId13"/>
    <p:sldId id="309" r:id="rId14"/>
    <p:sldId id="294" r:id="rId15"/>
    <p:sldId id="310" r:id="rId16"/>
    <p:sldId id="281" r:id="rId17"/>
    <p:sldId id="295" r:id="rId18"/>
    <p:sldId id="283" r:id="rId19"/>
    <p:sldId id="284" r:id="rId20"/>
    <p:sldId id="278" r:id="rId21"/>
    <p:sldId id="311" r:id="rId22"/>
    <p:sldId id="280" r:id="rId23"/>
    <p:sldId id="285" r:id="rId24"/>
    <p:sldId id="286" r:id="rId25"/>
    <p:sldId id="287" r:id="rId26"/>
    <p:sldId id="293" r:id="rId27"/>
    <p:sldId id="312" r:id="rId28"/>
    <p:sldId id="313" r:id="rId29"/>
    <p:sldId id="288" r:id="rId30"/>
    <p:sldId id="289" r:id="rId31"/>
    <p:sldId id="290" r:id="rId32"/>
    <p:sldId id="292" r:id="rId33"/>
    <p:sldId id="262" r:id="rId34"/>
    <p:sldId id="301" r:id="rId35"/>
    <p:sldId id="314" r:id="rId36"/>
    <p:sldId id="261" r:id="rId37"/>
    <p:sldId id="302" r:id="rId38"/>
    <p:sldId id="31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sIH0+C27wicw4XxnV+reg==" hashData="PVzuQW9V1o2CX2COz7NQj7Uo7cY="/>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6304" autoAdjust="0"/>
  </p:normalViewPr>
  <p:slideViewPr>
    <p:cSldViewPr>
      <p:cViewPr varScale="1">
        <p:scale>
          <a:sx n="60" d="100"/>
          <a:sy n="60" d="100"/>
        </p:scale>
        <p:origin x="-87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Presentations\April\04-15-10%20Gq%20Western%20Blot%20Quantific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resentations\April\04-16-10%20TRPC3%20Western%20Blot%20Quantific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Presentations\June\06-17-10%20TRPC1%20Western%20Blot%20Quantific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Presentations\June\06-11-10%20TRPC1%20Western%20Blot%20Quantific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Presentations\June\06-17-10%20TRPC1%20Western%20Blot%20Quantifi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'Figure Raw Data'!$A$21:$A$24</c:f>
              <c:strCache>
                <c:ptCount val="1"/>
                <c:pt idx="0">
                  <c:v>Normal PLA Tachypaced PLA Normal LAA Tachypaced LAA</c:v>
                </c:pt>
              </c:strCache>
            </c:strRef>
          </c:tx>
          <c:spPr>
            <a:solidFill>
              <a:schemeClr val="tx1"/>
            </a:solidFill>
            <a:ln>
              <a:noFill/>
            </a:ln>
          </c:spPr>
          <c:errBars>
            <c:errBarType val="plus"/>
            <c:errValType val="cust"/>
            <c:plus>
              <c:numRef>
                <c:f>'Figure Raw Data'!$C$21:$C$24</c:f>
                <c:numCache>
                  <c:formatCode>General</c:formatCode>
                  <c:ptCount val="4"/>
                  <c:pt idx="0">
                    <c:v>5.5157117823945801E-3</c:v>
                  </c:pt>
                  <c:pt idx="1">
                    <c:v>8.3555720398234487E-2</c:v>
                  </c:pt>
                  <c:pt idx="2">
                    <c:v>3.0652312624203131E-2</c:v>
                  </c:pt>
                  <c:pt idx="3">
                    <c:v>2.6589878753044346E-2</c:v>
                  </c:pt>
                </c:numCache>
              </c:numRef>
            </c:plus>
            <c:minus>
              <c:numRef>
                <c:f>'Raw Data'!$D$15</c:f>
                <c:numCache>
                  <c:formatCode>General</c:formatCode>
                  <c:ptCount val="1"/>
                </c:numCache>
              </c:numRef>
            </c:minus>
          </c:errBars>
          <c:cat>
            <c:strRef>
              <c:f>'Raw Data'!$A$21:$A$24</c:f>
              <c:strCache>
                <c:ptCount val="4"/>
                <c:pt idx="0">
                  <c:v>Normal                                            PLA</c:v>
                </c:pt>
                <c:pt idx="1">
                  <c:v>Tachypaced                                       PLA</c:v>
                </c:pt>
                <c:pt idx="2">
                  <c:v>Normal                                                LAA</c:v>
                </c:pt>
                <c:pt idx="3">
                  <c:v>Tachypaced                                                   LAA</c:v>
                </c:pt>
              </c:strCache>
            </c:strRef>
          </c:cat>
          <c:val>
            <c:numRef>
              <c:f>'Figure Raw Data'!$B$21:$B$24</c:f>
              <c:numCache>
                <c:formatCode>0.000</c:formatCode>
                <c:ptCount val="4"/>
                <c:pt idx="0">
                  <c:v>0.16866947963315931</c:v>
                </c:pt>
                <c:pt idx="1">
                  <c:v>0.33711422787588358</c:v>
                </c:pt>
                <c:pt idx="2">
                  <c:v>0.32444723902626038</c:v>
                </c:pt>
                <c:pt idx="3">
                  <c:v>0.31931812140613991</c:v>
                </c:pt>
              </c:numCache>
            </c:numRef>
          </c:val>
        </c:ser>
        <c:axId val="110681472"/>
        <c:axId val="127842944"/>
      </c:barChart>
      <c:catAx>
        <c:axId val="110681472"/>
        <c:scaling>
          <c:orientation val="minMax"/>
        </c:scaling>
        <c:axPos val="b"/>
        <c:majorTickMark val="none"/>
        <c:tickLblPos val="nextTo"/>
        <c:txPr>
          <a:bodyPr/>
          <a:lstStyle/>
          <a:p>
            <a:pPr>
              <a:defRPr sz="1800"/>
            </a:pPr>
            <a:endParaRPr lang="en-US"/>
          </a:p>
        </c:txPr>
        <c:crossAx val="127842944"/>
        <c:crosses val="autoZero"/>
        <c:auto val="1"/>
        <c:lblAlgn val="ctr"/>
        <c:lblOffset val="100"/>
      </c:catAx>
      <c:valAx>
        <c:axId val="127842944"/>
        <c:scaling>
          <c:orientation val="minMax"/>
          <c:max val="0.5"/>
        </c:scaling>
        <c:axPos val="l"/>
        <c:numFmt formatCode="0.00" sourceLinked="0"/>
        <c:majorTickMark val="none"/>
        <c:tickLblPos val="nextTo"/>
        <c:txPr>
          <a:bodyPr/>
          <a:lstStyle/>
          <a:p>
            <a:pPr>
              <a:defRPr sz="1800"/>
            </a:pPr>
            <a:endParaRPr lang="en-US"/>
          </a:p>
        </c:txPr>
        <c:crossAx val="110681472"/>
        <c:crosses val="autoZero"/>
        <c:crossBetween val="between"/>
        <c:majorUnit val="0.1"/>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TRPC3</a:t>
            </a:r>
            <a:endParaRPr lang="en-US" dirty="0"/>
          </a:p>
        </c:rich>
      </c:tx>
      <c:layout/>
    </c:title>
    <c:plotArea>
      <c:layout/>
      <c:barChart>
        <c:barDir val="col"/>
        <c:grouping val="clustered"/>
        <c:ser>
          <c:idx val="0"/>
          <c:order val="0"/>
          <c:tx>
            <c:strRef>
              <c:f>'Figure Raw Data'!$A$21:$A$24</c:f>
              <c:strCache>
                <c:ptCount val="1"/>
                <c:pt idx="0">
                  <c:v>Normal PLA Tachypaced PLA Normal LAA Tachypaced LAA</c:v>
                </c:pt>
              </c:strCache>
            </c:strRef>
          </c:tx>
          <c:spPr>
            <a:solidFill>
              <a:schemeClr val="tx1"/>
            </a:solidFill>
          </c:spPr>
          <c:errBars>
            <c:errBarType val="plus"/>
            <c:errValType val="cust"/>
            <c:plus>
              <c:numRef>
                <c:f>'Figure Raw Data'!$C$21:$C$24</c:f>
                <c:numCache>
                  <c:formatCode>General</c:formatCode>
                  <c:ptCount val="4"/>
                  <c:pt idx="0">
                    <c:v>9.0510362827599652E-2</c:v>
                  </c:pt>
                  <c:pt idx="1">
                    <c:v>4.7394236121850487E-2</c:v>
                  </c:pt>
                  <c:pt idx="2">
                    <c:v>1.2981195056346585E-2</c:v>
                  </c:pt>
                  <c:pt idx="3">
                    <c:v>7.2644370775867745E-2</c:v>
                  </c:pt>
                </c:numCache>
              </c:numRef>
            </c:plus>
            <c:minus>
              <c:numRef>
                <c:f>#REF!</c:f>
                <c:numCache>
                  <c:formatCode>General</c:formatCode>
                  <c:ptCount val="1"/>
                  <c:pt idx="0">
                    <c:v>1</c:v>
                  </c:pt>
                </c:numCache>
              </c:numRef>
            </c:minus>
          </c:errBars>
          <c:cat>
            <c:strRef>
              <c:f>'Figure Raw Data'!$A$21:$A$24</c:f>
              <c:strCache>
                <c:ptCount val="4"/>
                <c:pt idx="0">
                  <c:v>Normal PLA</c:v>
                </c:pt>
                <c:pt idx="1">
                  <c:v>Tachypaced PLA</c:v>
                </c:pt>
                <c:pt idx="2">
                  <c:v>Normal LAA</c:v>
                </c:pt>
                <c:pt idx="3">
                  <c:v>Tachypaced LAA</c:v>
                </c:pt>
              </c:strCache>
            </c:strRef>
          </c:cat>
          <c:val>
            <c:numRef>
              <c:f>'Figure Raw Data'!$B$21:$B$24</c:f>
              <c:numCache>
                <c:formatCode>0.000</c:formatCode>
                <c:ptCount val="4"/>
                <c:pt idx="0">
                  <c:v>0.45102487389227019</c:v>
                </c:pt>
                <c:pt idx="1">
                  <c:v>0.44907508418439868</c:v>
                </c:pt>
                <c:pt idx="2">
                  <c:v>0.38325244434065742</c:v>
                </c:pt>
                <c:pt idx="3">
                  <c:v>0.3841628958390706</c:v>
                </c:pt>
              </c:numCache>
            </c:numRef>
          </c:val>
        </c:ser>
        <c:axId val="141786496"/>
        <c:axId val="97674368"/>
      </c:barChart>
      <c:catAx>
        <c:axId val="141786496"/>
        <c:scaling>
          <c:orientation val="minMax"/>
        </c:scaling>
        <c:axPos val="b"/>
        <c:majorTickMark val="none"/>
        <c:tickLblPos val="nextTo"/>
        <c:txPr>
          <a:bodyPr/>
          <a:lstStyle/>
          <a:p>
            <a:pPr>
              <a:defRPr sz="1800"/>
            </a:pPr>
            <a:endParaRPr lang="en-US"/>
          </a:p>
        </c:txPr>
        <c:crossAx val="97674368"/>
        <c:crosses val="autoZero"/>
        <c:auto val="1"/>
        <c:lblAlgn val="ctr"/>
        <c:lblOffset val="100"/>
      </c:catAx>
      <c:valAx>
        <c:axId val="97674368"/>
        <c:scaling>
          <c:orientation val="minMax"/>
        </c:scaling>
        <c:axPos val="l"/>
        <c:numFmt formatCode="0.00" sourceLinked="0"/>
        <c:majorTickMark val="none"/>
        <c:tickLblPos val="nextTo"/>
        <c:txPr>
          <a:bodyPr/>
          <a:lstStyle/>
          <a:p>
            <a:pPr>
              <a:defRPr sz="1800"/>
            </a:pPr>
            <a:endParaRPr lang="en-US"/>
          </a:p>
        </c:txPr>
        <c:crossAx val="141786496"/>
        <c:crosses val="autoZero"/>
        <c:crossBetween val="between"/>
        <c:majorUnit val="0.2"/>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TRPC6</a:t>
            </a:r>
            <a:endParaRPr lang="en-US" dirty="0"/>
          </a:p>
        </c:rich>
      </c:tx>
      <c:layout/>
    </c:title>
    <c:plotArea>
      <c:layout/>
      <c:barChart>
        <c:barDir val="col"/>
        <c:grouping val="clustered"/>
        <c:ser>
          <c:idx val="0"/>
          <c:order val="0"/>
          <c:tx>
            <c:strRef>
              <c:f>'Figure Raw Data'!$A$34:$A$37</c:f>
              <c:strCache>
                <c:ptCount val="1"/>
                <c:pt idx="0">
                  <c:v>Normal PLA CHF PLA Normal LAA CHF LAA</c:v>
                </c:pt>
              </c:strCache>
            </c:strRef>
          </c:tx>
          <c:spPr>
            <a:solidFill>
              <a:schemeClr val="tx1"/>
            </a:solidFill>
          </c:spPr>
          <c:errBars>
            <c:errBarType val="plus"/>
            <c:errValType val="cust"/>
            <c:plus>
              <c:numRef>
                <c:f>'Figure Raw Data'!$C$34:$C$37</c:f>
                <c:numCache>
                  <c:formatCode>General</c:formatCode>
                  <c:ptCount val="4"/>
                  <c:pt idx="0">
                    <c:v>0.10848282398855952</c:v>
                  </c:pt>
                  <c:pt idx="1">
                    <c:v>2.8119166083283784E-3</c:v>
                  </c:pt>
                  <c:pt idx="2">
                    <c:v>2.5366982914240603E-2</c:v>
                  </c:pt>
                  <c:pt idx="3">
                    <c:v>8.1977374127268441E-3</c:v>
                  </c:pt>
                </c:numCache>
              </c:numRef>
            </c:plus>
            <c:minus>
              <c:numRef>
                <c:f>'Figure Raw Data'!$C$34:$C$37</c:f>
                <c:numCache>
                  <c:formatCode>General</c:formatCode>
                  <c:ptCount val="4"/>
                  <c:pt idx="0">
                    <c:v>0.10848282398855952</c:v>
                  </c:pt>
                  <c:pt idx="1">
                    <c:v>2.8119166083283784E-3</c:v>
                  </c:pt>
                  <c:pt idx="2">
                    <c:v>2.5366982914240603E-2</c:v>
                  </c:pt>
                  <c:pt idx="3">
                    <c:v>8.1977374127268441E-3</c:v>
                  </c:pt>
                </c:numCache>
              </c:numRef>
            </c:minus>
          </c:errBars>
          <c:cat>
            <c:strRef>
              <c:f>'Figure Raw Data'!$A$15:$A$18</c:f>
              <c:strCache>
                <c:ptCount val="4"/>
                <c:pt idx="0">
                  <c:v>Normal PLA</c:v>
                </c:pt>
                <c:pt idx="1">
                  <c:v>Tachypaced PLA</c:v>
                </c:pt>
                <c:pt idx="2">
                  <c:v>Normal LAA</c:v>
                </c:pt>
                <c:pt idx="3">
                  <c:v>Tachypaced LAA</c:v>
                </c:pt>
              </c:strCache>
            </c:strRef>
          </c:cat>
          <c:val>
            <c:numRef>
              <c:f>'Figure Raw Data'!$B$34:$B$37</c:f>
              <c:numCache>
                <c:formatCode>0.000</c:formatCode>
                <c:ptCount val="4"/>
                <c:pt idx="0">
                  <c:v>0.13980811215077421</c:v>
                </c:pt>
                <c:pt idx="1">
                  <c:v>5.0033217712517189E-2</c:v>
                </c:pt>
                <c:pt idx="2">
                  <c:v>5.7002743157536395E-2</c:v>
                </c:pt>
                <c:pt idx="3">
                  <c:v>3.6381008180929111E-2</c:v>
                </c:pt>
              </c:numCache>
            </c:numRef>
          </c:val>
        </c:ser>
        <c:axId val="141756288"/>
        <c:axId val="141757824"/>
      </c:barChart>
      <c:catAx>
        <c:axId val="141756288"/>
        <c:scaling>
          <c:orientation val="minMax"/>
        </c:scaling>
        <c:axPos val="b"/>
        <c:majorTickMark val="none"/>
        <c:tickLblPos val="nextTo"/>
        <c:txPr>
          <a:bodyPr/>
          <a:lstStyle/>
          <a:p>
            <a:pPr>
              <a:defRPr sz="1800"/>
            </a:pPr>
            <a:endParaRPr lang="en-US"/>
          </a:p>
        </c:txPr>
        <c:crossAx val="141757824"/>
        <c:crosses val="autoZero"/>
        <c:auto val="1"/>
        <c:lblAlgn val="ctr"/>
        <c:lblOffset val="100"/>
      </c:catAx>
      <c:valAx>
        <c:axId val="141757824"/>
        <c:scaling>
          <c:orientation val="minMax"/>
        </c:scaling>
        <c:axPos val="l"/>
        <c:numFmt formatCode="0.00" sourceLinked="0"/>
        <c:majorTickMark val="none"/>
        <c:tickLblPos val="nextTo"/>
        <c:txPr>
          <a:bodyPr/>
          <a:lstStyle/>
          <a:p>
            <a:pPr>
              <a:defRPr sz="1800"/>
            </a:pPr>
            <a:endParaRPr lang="en-US"/>
          </a:p>
        </c:txPr>
        <c:crossAx val="141756288"/>
        <c:crosses val="autoZero"/>
        <c:crossBetween val="between"/>
        <c:majorUnit val="0.1"/>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TRPC1</a:t>
            </a:r>
          </a:p>
        </c:rich>
      </c:tx>
      <c:layout/>
    </c:title>
    <c:plotArea>
      <c:layout/>
      <c:barChart>
        <c:barDir val="col"/>
        <c:grouping val="clustered"/>
        <c:ser>
          <c:idx val="0"/>
          <c:order val="0"/>
          <c:tx>
            <c:strRef>
              <c:f>'Figure Raw Data'!$A$15:$A$18</c:f>
              <c:strCache>
                <c:ptCount val="1"/>
                <c:pt idx="0">
                  <c:v>Normal PLA Tachypaced PLA Normal LAA Tachypaced LAA</c:v>
                </c:pt>
              </c:strCache>
            </c:strRef>
          </c:tx>
          <c:spPr>
            <a:solidFill>
              <a:schemeClr val="tx1"/>
            </a:solidFill>
          </c:spPr>
          <c:errBars>
            <c:errBarType val="plus"/>
            <c:errValType val="cust"/>
            <c:plus>
              <c:numRef>
                <c:f>'Figure Raw Data'!$C$15:$C$18</c:f>
                <c:numCache>
                  <c:formatCode>General</c:formatCode>
                  <c:ptCount val="4"/>
                  <c:pt idx="0">
                    <c:v>4.4963490347762751E-2</c:v>
                  </c:pt>
                  <c:pt idx="1">
                    <c:v>4.4571621968655994E-2</c:v>
                  </c:pt>
                  <c:pt idx="2">
                    <c:v>5.3731384700446777E-2</c:v>
                  </c:pt>
                  <c:pt idx="3">
                    <c:v>0.12665746452632828</c:v>
                  </c:pt>
                </c:numCache>
              </c:numRef>
            </c:plus>
            <c:minus>
              <c:numRef>
                <c:f>#REF!</c:f>
                <c:numCache>
                  <c:formatCode>General</c:formatCode>
                  <c:ptCount val="1"/>
                  <c:pt idx="0">
                    <c:v>1</c:v>
                  </c:pt>
                </c:numCache>
              </c:numRef>
            </c:minus>
          </c:errBars>
          <c:cat>
            <c:strRef>
              <c:f>'Figure Raw Data'!$A$15:$A$18</c:f>
              <c:strCache>
                <c:ptCount val="4"/>
                <c:pt idx="0">
                  <c:v>Normal PLA</c:v>
                </c:pt>
                <c:pt idx="1">
                  <c:v>Tachypaced PLA</c:v>
                </c:pt>
                <c:pt idx="2">
                  <c:v>Normal LAA</c:v>
                </c:pt>
                <c:pt idx="3">
                  <c:v>Tachypaced LAA</c:v>
                </c:pt>
              </c:strCache>
            </c:strRef>
          </c:cat>
          <c:val>
            <c:numRef>
              <c:f>'Figure Raw Data'!$B$15:$B$18</c:f>
              <c:numCache>
                <c:formatCode>0.000</c:formatCode>
                <c:ptCount val="4"/>
                <c:pt idx="0">
                  <c:v>4.3940115530269115E-2</c:v>
                </c:pt>
                <c:pt idx="1">
                  <c:v>0.18835821447401291</c:v>
                </c:pt>
                <c:pt idx="2">
                  <c:v>7.1333981250351147E-2</c:v>
                </c:pt>
                <c:pt idx="3">
                  <c:v>0.11846736168001838</c:v>
                </c:pt>
              </c:numCache>
            </c:numRef>
          </c:val>
        </c:ser>
        <c:axId val="97739904"/>
        <c:axId val="97741440"/>
      </c:barChart>
      <c:catAx>
        <c:axId val="97739904"/>
        <c:scaling>
          <c:orientation val="minMax"/>
        </c:scaling>
        <c:axPos val="b"/>
        <c:majorTickMark val="none"/>
        <c:tickLblPos val="nextTo"/>
        <c:txPr>
          <a:bodyPr/>
          <a:lstStyle/>
          <a:p>
            <a:pPr>
              <a:defRPr sz="1800"/>
            </a:pPr>
            <a:endParaRPr lang="en-US"/>
          </a:p>
        </c:txPr>
        <c:crossAx val="97741440"/>
        <c:crosses val="autoZero"/>
        <c:auto val="1"/>
        <c:lblAlgn val="ctr"/>
        <c:lblOffset val="100"/>
      </c:catAx>
      <c:valAx>
        <c:axId val="97741440"/>
        <c:scaling>
          <c:orientation val="minMax"/>
        </c:scaling>
        <c:axPos val="l"/>
        <c:numFmt formatCode="0.00" sourceLinked="0"/>
        <c:majorTickMark val="none"/>
        <c:tickLblPos val="nextTo"/>
        <c:txPr>
          <a:bodyPr/>
          <a:lstStyle/>
          <a:p>
            <a:pPr>
              <a:defRPr sz="1800"/>
            </a:pPr>
            <a:endParaRPr lang="en-US"/>
          </a:p>
        </c:txPr>
        <c:crossAx val="97739904"/>
        <c:crosses val="autoZero"/>
        <c:crossBetween val="between"/>
        <c:majorUnit val="0.1"/>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TRPC4</a:t>
            </a:r>
          </a:p>
        </c:rich>
      </c:tx>
      <c:layout/>
    </c:title>
    <c:plotArea>
      <c:layout/>
      <c:barChart>
        <c:barDir val="col"/>
        <c:grouping val="clustered"/>
        <c:ser>
          <c:idx val="0"/>
          <c:order val="0"/>
          <c:tx>
            <c:strRef>
              <c:f>'Figure Raw Data'!$A$15:$A$18</c:f>
              <c:strCache>
                <c:ptCount val="1"/>
                <c:pt idx="0">
                  <c:v>Normal PLA Tachypaced PLA Normal LAA Tachypaced LAA</c:v>
                </c:pt>
              </c:strCache>
            </c:strRef>
          </c:tx>
          <c:spPr>
            <a:solidFill>
              <a:schemeClr val="tx1"/>
            </a:solidFill>
          </c:spPr>
          <c:errBars>
            <c:errBarType val="plus"/>
            <c:errValType val="cust"/>
            <c:plus>
              <c:numRef>
                <c:f>'Figure Raw Data'!$C$15:$C$18</c:f>
                <c:numCache>
                  <c:formatCode>General</c:formatCode>
                  <c:ptCount val="4"/>
                  <c:pt idx="0">
                    <c:v>4.5924931631827134E-3</c:v>
                  </c:pt>
                  <c:pt idx="1">
                    <c:v>1.9553953345423411E-2</c:v>
                  </c:pt>
                  <c:pt idx="2">
                    <c:v>1.2955939994908313E-2</c:v>
                  </c:pt>
                  <c:pt idx="3">
                    <c:v>9.5198751300058712E-2</c:v>
                  </c:pt>
                </c:numCache>
              </c:numRef>
            </c:plus>
            <c:minus>
              <c:numRef>
                <c:f>#REF!</c:f>
                <c:numCache>
                  <c:formatCode>General</c:formatCode>
                  <c:ptCount val="1"/>
                  <c:pt idx="0">
                    <c:v>1</c:v>
                  </c:pt>
                </c:numCache>
              </c:numRef>
            </c:minus>
          </c:errBars>
          <c:cat>
            <c:strRef>
              <c:f>'Figure Raw Data'!$A$15:$A$18</c:f>
              <c:strCache>
                <c:ptCount val="4"/>
                <c:pt idx="0">
                  <c:v>Normal PLA</c:v>
                </c:pt>
                <c:pt idx="1">
                  <c:v>Tachypaced PLA</c:v>
                </c:pt>
                <c:pt idx="2">
                  <c:v>Normal LAA</c:v>
                </c:pt>
                <c:pt idx="3">
                  <c:v>Tachypaced LAA</c:v>
                </c:pt>
              </c:strCache>
            </c:strRef>
          </c:cat>
          <c:val>
            <c:numRef>
              <c:f>'Figure Raw Data'!$B$15:$B$18</c:f>
              <c:numCache>
                <c:formatCode>0.000</c:formatCode>
                <c:ptCount val="4"/>
                <c:pt idx="0">
                  <c:v>2.7990097223843054E-2</c:v>
                </c:pt>
                <c:pt idx="1">
                  <c:v>0.10186632154032586</c:v>
                </c:pt>
                <c:pt idx="2">
                  <c:v>2.1137407404400402E-2</c:v>
                </c:pt>
                <c:pt idx="3">
                  <c:v>0.11906534982120791</c:v>
                </c:pt>
              </c:numCache>
            </c:numRef>
          </c:val>
        </c:ser>
        <c:axId val="97761536"/>
        <c:axId val="97767424"/>
      </c:barChart>
      <c:catAx>
        <c:axId val="97761536"/>
        <c:scaling>
          <c:orientation val="minMax"/>
        </c:scaling>
        <c:axPos val="b"/>
        <c:majorTickMark val="none"/>
        <c:tickLblPos val="nextTo"/>
        <c:txPr>
          <a:bodyPr/>
          <a:lstStyle/>
          <a:p>
            <a:pPr>
              <a:defRPr sz="1800"/>
            </a:pPr>
            <a:endParaRPr lang="en-US"/>
          </a:p>
        </c:txPr>
        <c:crossAx val="97767424"/>
        <c:crosses val="autoZero"/>
        <c:auto val="1"/>
        <c:lblAlgn val="ctr"/>
        <c:lblOffset val="100"/>
      </c:catAx>
      <c:valAx>
        <c:axId val="97767424"/>
        <c:scaling>
          <c:orientation val="minMax"/>
        </c:scaling>
        <c:axPos val="l"/>
        <c:numFmt formatCode="0.00" sourceLinked="0"/>
        <c:majorTickMark val="none"/>
        <c:tickLblPos val="nextTo"/>
        <c:txPr>
          <a:bodyPr/>
          <a:lstStyle/>
          <a:p>
            <a:pPr>
              <a:defRPr sz="1800"/>
            </a:pPr>
            <a:endParaRPr lang="en-US"/>
          </a:p>
        </c:txPr>
        <c:crossAx val="9776153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F7DDC-69EE-4867-B8B4-E86C9FBE54F6}" type="datetimeFigureOut">
              <a:rPr lang="en-US" smtClean="0"/>
              <a:pPr/>
              <a:t>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D4A37-1500-4C6D-B0F7-6B80C4A434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Tissue samples were carefully obtained from the right atrial</a:t>
            </a:r>
            <a:r>
              <a:rPr lang="en-US" baseline="30000" dirty="0" smtClean="0"/>
              <a:t> </a:t>
            </a:r>
            <a:r>
              <a:rPr lang="en-US" dirty="0" smtClean="0"/>
              <a:t>appendage just before atrial </a:t>
            </a:r>
            <a:r>
              <a:rPr lang="en-US" dirty="0" err="1" smtClean="0"/>
              <a:t>cannulation</a:t>
            </a:r>
            <a:r>
              <a:rPr lang="en-US" dirty="0" smtClean="0"/>
              <a:t> for cardiopulmonary</a:t>
            </a:r>
            <a:r>
              <a:rPr lang="en-US" baseline="30000" dirty="0" smtClean="0"/>
              <a:t> </a:t>
            </a:r>
            <a:r>
              <a:rPr lang="en-US" dirty="0" smtClean="0"/>
              <a:t>bypass and were immediately taken to the </a:t>
            </a:r>
            <a:r>
              <a:rPr lang="en-US" dirty="0" err="1" smtClean="0"/>
              <a:t>laboratory.Frequency</a:t>
            </a:r>
            <a:r>
              <a:rPr lang="en-US" dirty="0" smtClean="0"/>
              <a:t> of Ca</a:t>
            </a:r>
            <a:r>
              <a:rPr lang="en-US" baseline="30000" dirty="0" smtClean="0"/>
              <a:t>2+</a:t>
            </a:r>
            <a:r>
              <a:rPr lang="en-US" dirty="0" smtClean="0"/>
              <a:t> sparks and Ca</a:t>
            </a:r>
            <a:r>
              <a:rPr lang="en-US" baseline="30000" dirty="0" smtClean="0"/>
              <a:t>2+</a:t>
            </a:r>
            <a:r>
              <a:rPr lang="en-US" dirty="0" smtClean="0"/>
              <a:t> waves in atrial myocytes from 16 patients without episodes of AF (no AF) and from 8 patients with AF. Patients with AF showed a higher frequency of Ca</a:t>
            </a:r>
            <a:r>
              <a:rPr lang="en-US" baseline="30000" dirty="0" smtClean="0"/>
              <a:t>2+</a:t>
            </a:r>
            <a:r>
              <a:rPr lang="en-US" dirty="0" smtClean="0"/>
              <a:t> sparks (*</a:t>
            </a:r>
            <a:r>
              <a:rPr lang="en-US" i="1" dirty="0" smtClean="0"/>
              <a:t>P</a:t>
            </a:r>
            <a:r>
              <a:rPr lang="en-US" dirty="0" smtClean="0"/>
              <a:t>&lt;0.05) and Ca</a:t>
            </a:r>
            <a:r>
              <a:rPr lang="en-US" baseline="30000" dirty="0" smtClean="0"/>
              <a:t>2+</a:t>
            </a:r>
            <a:r>
              <a:rPr lang="en-US" dirty="0" smtClean="0"/>
              <a:t> waves (**</a:t>
            </a:r>
            <a:r>
              <a:rPr lang="en-US" i="1" dirty="0" smtClean="0"/>
              <a:t>P</a:t>
            </a:r>
            <a:r>
              <a:rPr lang="en-US" dirty="0" smtClean="0"/>
              <a:t>&lt;0.01) than patients without AF.</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in our Ca </a:t>
            </a:r>
            <a:r>
              <a:rPr lang="en-US" baseline="0" dirty="0" err="1" smtClean="0"/>
              <a:t>confocal</a:t>
            </a:r>
            <a:r>
              <a:rPr lang="en-US" baseline="0" dirty="0" smtClean="0"/>
              <a:t> studies in isolated atrial myocytes, we have observed at least three general forms of Ca </a:t>
            </a:r>
            <a:r>
              <a:rPr lang="en-US" baseline="0" dirty="0" err="1" smtClean="0"/>
              <a:t>dysregulation</a:t>
            </a:r>
            <a:r>
              <a:rPr lang="en-US" baseline="0" dirty="0" smtClean="0"/>
              <a:t> considered arrhythmogenic can be observed upon stimulation of the </a:t>
            </a:r>
            <a:r>
              <a:rPr lang="en-US" baseline="0" dirty="0" err="1" smtClean="0"/>
              <a:t>Gq</a:t>
            </a:r>
            <a:r>
              <a:rPr lang="en-US" baseline="0" dirty="0" smtClean="0"/>
              <a:t>-signaling pathway by </a:t>
            </a:r>
            <a:r>
              <a:rPr lang="en-US" baseline="0" dirty="0" err="1" smtClean="0"/>
              <a:t>phenylephrine</a:t>
            </a:r>
            <a:r>
              <a:rPr lang="en-US" baseline="0" dirty="0" smtClean="0"/>
              <a:t>—a selective alpha-1 </a:t>
            </a:r>
            <a:r>
              <a:rPr lang="en-US" baseline="0" dirty="0" err="1" smtClean="0"/>
              <a:t>adrenoceptor</a:t>
            </a:r>
            <a:r>
              <a:rPr lang="en-US" baseline="0" dirty="0" smtClean="0"/>
              <a:t> agonist that </a:t>
            </a:r>
            <a:r>
              <a:rPr lang="en-US" baseline="0" dirty="0" err="1" smtClean="0"/>
              <a:t>incluce</a:t>
            </a:r>
            <a:r>
              <a:rPr lang="en-US" baseline="0" dirty="0" smtClean="0"/>
              <a:t> Discordant </a:t>
            </a:r>
            <a:r>
              <a:rPr lang="en-US" baseline="0" dirty="0" err="1" smtClean="0"/>
              <a:t>Subcellular</a:t>
            </a:r>
            <a:r>
              <a:rPr lang="en-US" baseline="0" dirty="0" smtClean="0"/>
              <a:t> Ca </a:t>
            </a:r>
            <a:r>
              <a:rPr lang="en-US" baseline="0" dirty="0" err="1" smtClean="0"/>
              <a:t>Alterns</a:t>
            </a:r>
            <a:r>
              <a:rPr lang="en-US" baseline="0" dirty="0" smtClean="0"/>
              <a:t>, Stimulated Ca waves and or discordant calcium release, and repetitive extra systoles which may be a form of triggered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isolated atrial myocytes from a </a:t>
            </a:r>
            <a:r>
              <a:rPr lang="en-US" dirty="0" err="1" smtClean="0"/>
              <a:t>tachypaced</a:t>
            </a:r>
            <a:r>
              <a:rPr lang="en-US" dirty="0" smtClean="0"/>
              <a:t> heart we see spontaneous</a:t>
            </a:r>
            <a:r>
              <a:rPr lang="en-US" baseline="0" dirty="0" smtClean="0"/>
              <a:t> generation of </a:t>
            </a:r>
            <a:r>
              <a:rPr lang="en-US" baseline="0" dirty="0" err="1" smtClean="0"/>
              <a:t>arrythmogenic</a:t>
            </a:r>
            <a:r>
              <a:rPr lang="en-US" baseline="0" dirty="0" smtClean="0"/>
              <a:t> calcium activity.  When we add </a:t>
            </a:r>
            <a:r>
              <a:rPr lang="en-US" sz="1200" dirty="0" smtClean="0"/>
              <a:t>YM-58483</a:t>
            </a:r>
            <a:r>
              <a:rPr lang="en-US" dirty="0" smtClean="0"/>
              <a:t> </a:t>
            </a:r>
            <a:r>
              <a:rPr lang="en-US" baseline="0" dirty="0" smtClean="0"/>
              <a:t> this activity is abolished, but it is reversible when we washout with </a:t>
            </a:r>
            <a:r>
              <a:rPr lang="en-US" baseline="0" dirty="0" err="1" smtClean="0"/>
              <a:t>tyrode’s</a:t>
            </a:r>
            <a:r>
              <a:rPr lang="en-US" baseline="0" dirty="0" smtClean="0"/>
              <a:t>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the TRPC expression results, we wanted to see if we could inhibit  activity using commercially available TRPC inhibitors.  BTP-2 is a generic TRPC inhibitor and in isolated atrial myocytes from a </a:t>
            </a:r>
            <a:r>
              <a:rPr lang="en-US" dirty="0" err="1" smtClean="0"/>
              <a:t>tachypaced</a:t>
            </a:r>
            <a:r>
              <a:rPr lang="en-US" dirty="0" smtClean="0"/>
              <a:t> heart we see spontaneous</a:t>
            </a:r>
            <a:r>
              <a:rPr lang="en-US" baseline="0" dirty="0" smtClean="0"/>
              <a:t> generation of </a:t>
            </a:r>
            <a:r>
              <a:rPr lang="en-US" baseline="0" dirty="0" err="1" smtClean="0"/>
              <a:t>arrythmogenic</a:t>
            </a:r>
            <a:r>
              <a:rPr lang="en-US" baseline="0" dirty="0" smtClean="0"/>
              <a:t> calcium activity.  When we add BTP-2 this activity is abolished, but it is reversible when we washout with </a:t>
            </a:r>
            <a:r>
              <a:rPr lang="en-US" baseline="0" dirty="0" err="1" smtClean="0"/>
              <a:t>tyrode’s</a:t>
            </a:r>
            <a:r>
              <a:rPr lang="en-US" baseline="0" dirty="0" smtClean="0"/>
              <a:t> 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general test of the cp-</a:t>
            </a:r>
            <a:r>
              <a:rPr lang="en-US" baseline="0" dirty="0" err="1" smtClean="0"/>
              <a:t>Gqalpha</a:t>
            </a:r>
            <a:r>
              <a:rPr lang="en-US" baseline="0" dirty="0" smtClean="0"/>
              <a:t> peptide effectiveness, we demonstrated its ability to attenuate PE-induced IP3 production in isolated atrial myocytes (IP1 ELISA…IP1 is a more stable downstream metabolite of IP3).</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isolated atrial myocytes, here</a:t>
            </a:r>
            <a:r>
              <a:rPr lang="en-US" baseline="0" dirty="0" smtClean="0"/>
              <a:t> again we show </a:t>
            </a:r>
            <a:r>
              <a:rPr lang="en-US" dirty="0" smtClean="0"/>
              <a:t>arrhythmogenic Ca activity induce upon PE application, which upon application of the cp-</a:t>
            </a:r>
            <a:r>
              <a:rPr lang="en-US" dirty="0" err="1" smtClean="0"/>
              <a:t>Gqalpha</a:t>
            </a:r>
            <a:r>
              <a:rPr lang="en-US" dirty="0" smtClean="0"/>
              <a:t> inhibitory peptide was abolished (which</a:t>
            </a:r>
            <a:r>
              <a:rPr lang="en-US" baseline="0" dirty="0" smtClean="0"/>
              <a:t> was reversible)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a:t>
            </a:r>
            <a:r>
              <a:rPr lang="en-US" dirty="0" err="1" smtClean="0"/>
              <a:t>quantitation</a:t>
            </a:r>
            <a:r>
              <a:rPr lang="en-US" dirty="0" smtClean="0"/>
              <a:t> of the previous slide, in which we</a:t>
            </a:r>
            <a:r>
              <a:rPr lang="en-US" baseline="0" dirty="0" smtClean="0"/>
              <a:t> see </a:t>
            </a:r>
            <a:r>
              <a:rPr lang="en-US" baseline="0" dirty="0" err="1" smtClean="0"/>
              <a:t>phenylephrine</a:t>
            </a:r>
            <a:r>
              <a:rPr lang="en-US" baseline="0" dirty="0" smtClean="0"/>
              <a:t> increases the calcium transient amplitude approximately 50% and the addition of the </a:t>
            </a:r>
            <a:r>
              <a:rPr lang="en-US" baseline="0" dirty="0" err="1" smtClean="0"/>
              <a:t>Gq</a:t>
            </a:r>
            <a:r>
              <a:rPr lang="en-US" baseline="0" dirty="0" smtClean="0"/>
              <a:t> peptide brings the amplitude back down to control levels. Treatment with </a:t>
            </a:r>
            <a:r>
              <a:rPr lang="en-US" baseline="0" dirty="0" err="1" smtClean="0"/>
              <a:t>phenylephrine</a:t>
            </a:r>
            <a:r>
              <a:rPr lang="en-US" baseline="0" dirty="0" smtClean="0"/>
              <a:t> and the </a:t>
            </a:r>
            <a:r>
              <a:rPr lang="en-US" baseline="0" dirty="0" err="1" smtClean="0"/>
              <a:t>Gq</a:t>
            </a:r>
            <a:r>
              <a:rPr lang="en-US" baseline="0" dirty="0" smtClean="0"/>
              <a:t> inhibitory peptide, blocks this 50% increase in amplitude.  When the peptide is washed out with </a:t>
            </a:r>
            <a:r>
              <a:rPr lang="en-US" baseline="0" dirty="0" err="1" smtClean="0"/>
              <a:t>phenylephrine</a:t>
            </a:r>
            <a:r>
              <a:rPr lang="en-US" baseline="0" dirty="0" smtClean="0"/>
              <a:t>, we see the 50% increase in amplitude recovers.</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a:t>
            </a:r>
            <a:r>
              <a:rPr lang="en-US" dirty="0" err="1" smtClean="0"/>
              <a:t>quantitation</a:t>
            </a:r>
            <a:r>
              <a:rPr lang="en-US" dirty="0" smtClean="0"/>
              <a:t> of the</a:t>
            </a:r>
            <a:r>
              <a:rPr lang="en-US" baseline="0" dirty="0" smtClean="0"/>
              <a:t> previous slide where again we see </a:t>
            </a:r>
            <a:r>
              <a:rPr lang="en-US" baseline="0" dirty="0" err="1" smtClean="0"/>
              <a:t>Phenylephrine</a:t>
            </a:r>
            <a:r>
              <a:rPr lang="en-US" baseline="0" dirty="0" smtClean="0"/>
              <a:t> induces a 50% increase in the amplitude of the </a:t>
            </a:r>
            <a:r>
              <a:rPr lang="en-US" baseline="0" dirty="0" err="1" smtClean="0"/>
              <a:t>caclium</a:t>
            </a:r>
            <a:r>
              <a:rPr lang="en-US" baseline="0" dirty="0" smtClean="0"/>
              <a:t> transient and the addition of </a:t>
            </a:r>
            <a:r>
              <a:rPr lang="en-US" baseline="0" dirty="0" err="1" smtClean="0"/>
              <a:t>Gqr</a:t>
            </a:r>
            <a:r>
              <a:rPr lang="en-US" baseline="0" dirty="0" smtClean="0"/>
              <a:t> with </a:t>
            </a:r>
            <a:r>
              <a:rPr lang="en-US" baseline="0" dirty="0" err="1" smtClean="0"/>
              <a:t>Phenylephrine</a:t>
            </a:r>
            <a:r>
              <a:rPr lang="en-US" baseline="0" dirty="0" smtClean="0"/>
              <a:t> does not inhibit this 50% increase.</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summarize, we saw that </a:t>
            </a:r>
            <a:r>
              <a:rPr lang="en-US" sz="1200" dirty="0" err="1" smtClean="0"/>
              <a:t>G</a:t>
            </a:r>
            <a:r>
              <a:rPr lang="en-US" sz="1200" baseline="-25000" dirty="0" err="1" smtClean="0"/>
              <a:t>q</a:t>
            </a:r>
            <a:r>
              <a:rPr lang="en-US" sz="1200" dirty="0" smtClean="0"/>
              <a:t> protein expression is </a:t>
            </a:r>
            <a:r>
              <a:rPr lang="en-US" sz="1200" dirty="0" err="1" smtClean="0"/>
              <a:t>upregulated</a:t>
            </a:r>
            <a:r>
              <a:rPr lang="en-US" sz="1200" dirty="0" smtClean="0"/>
              <a:t> in PLA after </a:t>
            </a:r>
            <a:r>
              <a:rPr lang="en-US" sz="1200" dirty="0" err="1" smtClean="0"/>
              <a:t>tachypacing</a:t>
            </a:r>
            <a:r>
              <a:rPr lang="en-US" sz="1200" dirty="0" smtClean="0"/>
              <a:t>.</a:t>
            </a:r>
            <a:r>
              <a:rPr lang="en-US" sz="1200" baseline="0" dirty="0" smtClean="0"/>
              <a:t> The </a:t>
            </a:r>
            <a:r>
              <a:rPr lang="en-US" sz="1200" dirty="0" err="1" smtClean="0"/>
              <a:t>G</a:t>
            </a:r>
            <a:r>
              <a:rPr lang="en-US" sz="1200" baseline="-25000" dirty="0" err="1" smtClean="0"/>
              <a:t>q</a:t>
            </a:r>
            <a:r>
              <a:rPr lang="en-US" sz="1200" dirty="0" smtClean="0"/>
              <a:t> inhibitory peptide inhibits PE-induced IP</a:t>
            </a:r>
            <a:r>
              <a:rPr lang="en-US" sz="1200" baseline="-25000" dirty="0" smtClean="0"/>
              <a:t>3</a:t>
            </a:r>
            <a:r>
              <a:rPr lang="en-US" sz="1200" dirty="0" smtClean="0"/>
              <a:t> generation.</a:t>
            </a:r>
            <a:r>
              <a:rPr lang="en-US" sz="1200" baseline="0" dirty="0" smtClean="0"/>
              <a:t>  We also saw that </a:t>
            </a:r>
            <a:r>
              <a:rPr lang="en-US" sz="1200" dirty="0" smtClean="0"/>
              <a:t>TRPC1 and TRPC4 are </a:t>
            </a:r>
            <a:r>
              <a:rPr lang="en-US" sz="1200" dirty="0" err="1" smtClean="0"/>
              <a:t>upregulated</a:t>
            </a:r>
            <a:r>
              <a:rPr lang="en-US" sz="1200" dirty="0" smtClean="0"/>
              <a:t> in the PLA after </a:t>
            </a:r>
            <a:r>
              <a:rPr lang="en-US" sz="1200" dirty="0" err="1" smtClean="0"/>
              <a:t>tachypacing</a:t>
            </a:r>
            <a:r>
              <a:rPr lang="en-US" sz="1200" dirty="0" smtClean="0"/>
              <a:t> while TRPC3 and TRPC6 remain unchanged.</a:t>
            </a:r>
            <a:r>
              <a:rPr lang="en-US" sz="1200" baseline="0" dirty="0" smtClean="0"/>
              <a:t>  The </a:t>
            </a:r>
            <a:r>
              <a:rPr lang="en-US" sz="1200" baseline="0" dirty="0" err="1" smtClean="0"/>
              <a:t>G</a:t>
            </a:r>
            <a:r>
              <a:rPr lang="en-US" sz="1200" baseline="-25000" dirty="0" err="1" smtClean="0"/>
              <a:t>q</a:t>
            </a:r>
            <a:r>
              <a:rPr lang="en-US" sz="1200" dirty="0" smtClean="0"/>
              <a:t> inhibitory peptide inhibited</a:t>
            </a:r>
            <a:r>
              <a:rPr lang="en-US" sz="1200" baseline="0" dirty="0" smtClean="0"/>
              <a:t> the</a:t>
            </a:r>
            <a:r>
              <a:rPr lang="en-US" sz="1200" dirty="0" smtClean="0"/>
              <a:t> PE-induced </a:t>
            </a:r>
            <a:r>
              <a:rPr lang="en-US" sz="1200" dirty="0" err="1" smtClean="0"/>
              <a:t>arrythmogenic</a:t>
            </a:r>
            <a:r>
              <a:rPr lang="en-US" sz="1200" dirty="0" smtClean="0"/>
              <a:t> Ca</a:t>
            </a:r>
            <a:r>
              <a:rPr lang="en-US" sz="1200" baseline="30000" dirty="0" smtClean="0"/>
              <a:t>2+</a:t>
            </a:r>
            <a:r>
              <a:rPr lang="en-US" sz="1200" dirty="0" smtClean="0"/>
              <a:t> activity in </a:t>
            </a:r>
            <a:r>
              <a:rPr lang="en-US" sz="1200" dirty="0" err="1" smtClean="0"/>
              <a:t>tachypaced</a:t>
            </a:r>
            <a:r>
              <a:rPr lang="en-US" sz="1200" dirty="0" smtClean="0"/>
              <a:t> myocytes.</a:t>
            </a:r>
            <a:r>
              <a:rPr lang="en-US" sz="1200" baseline="0" dirty="0" smtClean="0"/>
              <a:t> While both the </a:t>
            </a:r>
            <a:r>
              <a:rPr lang="en-US" sz="1200" dirty="0" smtClean="0"/>
              <a:t>Broad spectrum TRPC inhibitor BTP2 and TRPC3 inhibitor PYR3 inhibited spontaneous </a:t>
            </a:r>
            <a:r>
              <a:rPr lang="en-US" sz="1200" dirty="0" err="1" smtClean="0"/>
              <a:t>arrythmogenic</a:t>
            </a:r>
            <a:r>
              <a:rPr lang="en-US" sz="1200" dirty="0" smtClean="0"/>
              <a:t> Ca</a:t>
            </a:r>
            <a:r>
              <a:rPr lang="en-US" sz="1200" baseline="30000" dirty="0" smtClean="0"/>
              <a:t>2+</a:t>
            </a:r>
            <a:r>
              <a:rPr lang="en-US" sz="1200" dirty="0" smtClean="0"/>
              <a:t> activity in </a:t>
            </a:r>
            <a:r>
              <a:rPr lang="en-US" sz="1200" dirty="0" err="1" smtClean="0"/>
              <a:t>tachypaced</a:t>
            </a:r>
            <a:r>
              <a:rPr lang="en-US" sz="1200" dirty="0" smtClean="0"/>
              <a:t> myocytes.</a:t>
            </a:r>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action potential travels down the T tubules, depolarization spreads through the T tubule, calcium is released from the </a:t>
            </a:r>
            <a:r>
              <a:rPr lang="en-US" dirty="0" err="1" smtClean="0"/>
              <a:t>sarcoplasmic</a:t>
            </a:r>
            <a:r>
              <a:rPr lang="en-US" dirty="0" smtClean="0"/>
              <a:t> reticulum, Calcium binds to </a:t>
            </a:r>
            <a:r>
              <a:rPr lang="en-US" dirty="0" err="1" smtClean="0"/>
              <a:t>troponin</a:t>
            </a:r>
            <a:r>
              <a:rPr lang="en-US" dirty="0" smtClean="0"/>
              <a:t>.</a:t>
            </a:r>
          </a:p>
          <a:p>
            <a:r>
              <a:rPr lang="en-US" dirty="0" err="1" smtClean="0"/>
              <a:t>Troponin</a:t>
            </a:r>
            <a:r>
              <a:rPr lang="en-US" dirty="0" smtClean="0"/>
              <a:t> changes shape and pulls </a:t>
            </a:r>
            <a:r>
              <a:rPr lang="en-US" dirty="0" err="1" smtClean="0"/>
              <a:t>tropomyosin</a:t>
            </a:r>
            <a:r>
              <a:rPr lang="en-US" dirty="0" smtClean="0"/>
              <a:t> out of the myosin head binding sites.</a:t>
            </a:r>
          </a:p>
          <a:p>
            <a:r>
              <a:rPr lang="en-US" dirty="0" smtClean="0"/>
              <a:t>and myosin binds </a:t>
            </a:r>
            <a:r>
              <a:rPr lang="en-US" dirty="0" err="1" smtClean="0"/>
              <a:t>actin</a:t>
            </a:r>
            <a:r>
              <a:rPr lang="en-US" dirty="0" smtClean="0"/>
              <a:t>. approximately 20 milliseconds</a:t>
            </a:r>
            <a:r>
              <a:rPr lang="en-US" baseline="30000" dirty="0" smtClean="0"/>
              <a:t> </a:t>
            </a:r>
            <a:r>
              <a:rPr lang="en-US" dirty="0" smtClean="0"/>
              <a:t>after stimulation, the peripheral Ca</a:t>
            </a:r>
            <a:r>
              <a:rPr lang="en-US" baseline="30000" dirty="0" smtClean="0"/>
              <a:t>2+</a:t>
            </a:r>
            <a:r>
              <a:rPr lang="en-US" dirty="0" smtClean="0"/>
              <a:t> signal can reach 1 µM.</a:t>
            </a:r>
            <a:r>
              <a:rPr lang="en-US" baseline="30000" dirty="0" smtClean="0"/>
              <a:t> </a:t>
            </a:r>
            <a:r>
              <a:rPr lang="en-US" dirty="0" smtClean="0"/>
              <a:t>However, owing to the lack of inward spreading, the Ca</a:t>
            </a:r>
            <a:r>
              <a:rPr lang="en-US" baseline="30000" dirty="0" smtClean="0"/>
              <a:t>2+</a:t>
            </a:r>
            <a:r>
              <a:rPr lang="en-US" dirty="0" smtClean="0"/>
              <a:t> concentration</a:t>
            </a:r>
            <a:r>
              <a:rPr lang="en-US" baseline="30000" dirty="0" smtClean="0"/>
              <a:t> </a:t>
            </a:r>
            <a:r>
              <a:rPr lang="en-US" dirty="0" smtClean="0"/>
              <a:t>declines sharply with distance away from the </a:t>
            </a:r>
            <a:r>
              <a:rPr lang="en-US" dirty="0" err="1" smtClean="0"/>
              <a:t>sarcolemma</a:t>
            </a:r>
            <a:r>
              <a:rPr lang="en-US" dirty="0" smtClean="0"/>
              <a:t>, and</a:t>
            </a:r>
            <a:r>
              <a:rPr lang="en-US" baseline="30000" dirty="0" smtClean="0"/>
              <a:t> </a:t>
            </a:r>
            <a:r>
              <a:rPr lang="en-US" dirty="0" smtClean="0"/>
              <a:t>the centre of the cell barely shows an increase over the normal</a:t>
            </a:r>
            <a:r>
              <a:rPr lang="en-US" baseline="30000" dirty="0" smtClean="0"/>
              <a:t> </a:t>
            </a:r>
            <a:r>
              <a:rPr lang="en-US" dirty="0" err="1" smtClean="0"/>
              <a:t>prestimulated</a:t>
            </a:r>
            <a:r>
              <a:rPr lang="en-US" dirty="0" smtClean="0"/>
              <a:t> Ca</a:t>
            </a:r>
            <a:r>
              <a:rPr lang="en-US" baseline="30000" dirty="0" smtClean="0"/>
              <a:t>2+</a:t>
            </a:r>
            <a:r>
              <a:rPr lang="en-US" dirty="0" smtClean="0"/>
              <a:t> level of 100 </a:t>
            </a:r>
            <a:r>
              <a:rPr lang="en-US" smtClean="0"/>
              <a:t>nM</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action potential travels down the T tubules, depolarization spreads through the T tubule, calcium is released from the </a:t>
            </a:r>
            <a:r>
              <a:rPr lang="en-US" dirty="0" err="1" smtClean="0"/>
              <a:t>sarcoplasmic</a:t>
            </a:r>
            <a:r>
              <a:rPr lang="en-US" dirty="0" smtClean="0"/>
              <a:t> reticulum, Calcium binds to </a:t>
            </a:r>
            <a:r>
              <a:rPr lang="en-US" dirty="0" err="1" smtClean="0"/>
              <a:t>troponin</a:t>
            </a:r>
            <a:r>
              <a:rPr lang="en-US" dirty="0" smtClean="0"/>
              <a:t>.</a:t>
            </a:r>
          </a:p>
          <a:p>
            <a:r>
              <a:rPr lang="en-US" dirty="0" err="1" smtClean="0"/>
              <a:t>Troponin</a:t>
            </a:r>
            <a:r>
              <a:rPr lang="en-US" dirty="0" smtClean="0"/>
              <a:t> changes shape and pulls </a:t>
            </a:r>
            <a:r>
              <a:rPr lang="en-US" dirty="0" err="1" smtClean="0"/>
              <a:t>tropomyosin</a:t>
            </a:r>
            <a:r>
              <a:rPr lang="en-US" dirty="0" smtClean="0"/>
              <a:t> out of the myosin head binding sites.</a:t>
            </a:r>
          </a:p>
          <a:p>
            <a:r>
              <a:rPr lang="en-US" dirty="0" smtClean="0"/>
              <a:t>and myosin binds </a:t>
            </a:r>
            <a:r>
              <a:rPr lang="en-US" dirty="0" err="1" smtClean="0"/>
              <a:t>actin</a:t>
            </a:r>
            <a:r>
              <a:rPr lang="en-US" dirty="0" smtClean="0"/>
              <a:t>. approximately 20 milliseconds</a:t>
            </a:r>
            <a:r>
              <a:rPr lang="en-US" baseline="30000" dirty="0" smtClean="0"/>
              <a:t> </a:t>
            </a:r>
            <a:r>
              <a:rPr lang="en-US" dirty="0" smtClean="0"/>
              <a:t>after stimulation, the peripheral Ca</a:t>
            </a:r>
            <a:r>
              <a:rPr lang="en-US" baseline="30000" dirty="0" smtClean="0"/>
              <a:t>2+</a:t>
            </a:r>
            <a:r>
              <a:rPr lang="en-US" dirty="0" smtClean="0"/>
              <a:t> signal can reach 1 µM.</a:t>
            </a:r>
            <a:r>
              <a:rPr lang="en-US" baseline="30000" dirty="0" smtClean="0"/>
              <a:t> </a:t>
            </a:r>
            <a:r>
              <a:rPr lang="en-US" dirty="0" smtClean="0"/>
              <a:t>However, owing to the lack of inward spreading, the Ca</a:t>
            </a:r>
            <a:r>
              <a:rPr lang="en-US" baseline="30000" dirty="0" smtClean="0"/>
              <a:t>2+</a:t>
            </a:r>
            <a:r>
              <a:rPr lang="en-US" dirty="0" smtClean="0"/>
              <a:t> concentration</a:t>
            </a:r>
            <a:r>
              <a:rPr lang="en-US" baseline="30000" dirty="0" smtClean="0"/>
              <a:t> </a:t>
            </a:r>
            <a:r>
              <a:rPr lang="en-US" dirty="0" smtClean="0"/>
              <a:t>declines sharply with distance away from the </a:t>
            </a:r>
            <a:r>
              <a:rPr lang="en-US" dirty="0" err="1" smtClean="0"/>
              <a:t>sarcolemma</a:t>
            </a:r>
            <a:r>
              <a:rPr lang="en-US" dirty="0" smtClean="0"/>
              <a:t>, and</a:t>
            </a:r>
            <a:r>
              <a:rPr lang="en-US" baseline="30000" dirty="0" smtClean="0"/>
              <a:t> </a:t>
            </a:r>
            <a:r>
              <a:rPr lang="en-US" dirty="0" smtClean="0"/>
              <a:t>the centre of the cell barely shows an increase over the normal</a:t>
            </a:r>
            <a:r>
              <a:rPr lang="en-US" baseline="30000" dirty="0" smtClean="0"/>
              <a:t> </a:t>
            </a:r>
            <a:r>
              <a:rPr lang="en-US" dirty="0" err="1" smtClean="0"/>
              <a:t>prestimulated</a:t>
            </a:r>
            <a:r>
              <a:rPr lang="en-US" dirty="0" smtClean="0"/>
              <a:t> Ca</a:t>
            </a:r>
            <a:r>
              <a:rPr lang="en-US" baseline="30000" dirty="0" smtClean="0"/>
              <a:t>2+</a:t>
            </a:r>
            <a:r>
              <a:rPr lang="en-US" dirty="0" smtClean="0"/>
              <a:t> level of 100 </a:t>
            </a:r>
            <a:r>
              <a:rPr lang="en-US" smtClean="0"/>
              <a:t>nM</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action potential travels down the T tubules, depolarization spreads through the T tubule, calcium is released from the </a:t>
            </a:r>
            <a:r>
              <a:rPr lang="en-US" dirty="0" err="1" smtClean="0"/>
              <a:t>sarcoplasmic</a:t>
            </a:r>
            <a:r>
              <a:rPr lang="en-US" dirty="0" smtClean="0"/>
              <a:t> reticulum, Calcium binds to </a:t>
            </a:r>
            <a:r>
              <a:rPr lang="en-US" dirty="0" err="1" smtClean="0"/>
              <a:t>troponin</a:t>
            </a:r>
            <a:r>
              <a:rPr lang="en-US" dirty="0" smtClean="0"/>
              <a:t>.</a:t>
            </a:r>
          </a:p>
          <a:p>
            <a:r>
              <a:rPr lang="en-US" dirty="0" err="1" smtClean="0"/>
              <a:t>Troponin</a:t>
            </a:r>
            <a:r>
              <a:rPr lang="en-US" dirty="0" smtClean="0"/>
              <a:t> changes shape and pulls </a:t>
            </a:r>
            <a:r>
              <a:rPr lang="en-US" dirty="0" err="1" smtClean="0"/>
              <a:t>tropomyosin</a:t>
            </a:r>
            <a:r>
              <a:rPr lang="en-US" dirty="0" smtClean="0"/>
              <a:t> out of the myosin head binding sites.</a:t>
            </a:r>
          </a:p>
          <a:p>
            <a:r>
              <a:rPr lang="en-US" dirty="0" smtClean="0"/>
              <a:t>and myosin binds </a:t>
            </a:r>
            <a:r>
              <a:rPr lang="en-US" dirty="0" err="1" smtClean="0"/>
              <a:t>actin</a:t>
            </a:r>
            <a:r>
              <a:rPr lang="en-US" dirty="0" smtClean="0"/>
              <a:t>. approximately 20 milliseconds</a:t>
            </a:r>
            <a:r>
              <a:rPr lang="en-US" baseline="30000" dirty="0" smtClean="0"/>
              <a:t> </a:t>
            </a:r>
            <a:r>
              <a:rPr lang="en-US" dirty="0" smtClean="0"/>
              <a:t>after stimulation, the peripheral Ca</a:t>
            </a:r>
            <a:r>
              <a:rPr lang="en-US" baseline="30000" dirty="0" smtClean="0"/>
              <a:t>2+</a:t>
            </a:r>
            <a:r>
              <a:rPr lang="en-US" dirty="0" smtClean="0"/>
              <a:t> signal can reach 1 µM.</a:t>
            </a:r>
            <a:r>
              <a:rPr lang="en-US" baseline="30000" dirty="0" smtClean="0"/>
              <a:t> </a:t>
            </a:r>
            <a:r>
              <a:rPr lang="en-US" dirty="0" smtClean="0"/>
              <a:t>However, owing to the lack of inward spreading, the Ca</a:t>
            </a:r>
            <a:r>
              <a:rPr lang="en-US" baseline="30000" dirty="0" smtClean="0"/>
              <a:t>2+</a:t>
            </a:r>
            <a:r>
              <a:rPr lang="en-US" dirty="0" smtClean="0"/>
              <a:t> concentration</a:t>
            </a:r>
            <a:r>
              <a:rPr lang="en-US" baseline="30000" dirty="0" smtClean="0"/>
              <a:t> </a:t>
            </a:r>
            <a:r>
              <a:rPr lang="en-US" dirty="0" smtClean="0"/>
              <a:t>declines sharply with distance away from the </a:t>
            </a:r>
            <a:r>
              <a:rPr lang="en-US" dirty="0" err="1" smtClean="0"/>
              <a:t>sarcolemma</a:t>
            </a:r>
            <a:r>
              <a:rPr lang="en-US" dirty="0" smtClean="0"/>
              <a:t>, and</a:t>
            </a:r>
            <a:r>
              <a:rPr lang="en-US" baseline="30000" dirty="0" smtClean="0"/>
              <a:t> </a:t>
            </a:r>
            <a:r>
              <a:rPr lang="en-US" dirty="0" smtClean="0"/>
              <a:t>the centre of the cell barely shows an increase over the normal</a:t>
            </a:r>
            <a:r>
              <a:rPr lang="en-US" baseline="30000" dirty="0" smtClean="0"/>
              <a:t> </a:t>
            </a:r>
            <a:r>
              <a:rPr lang="en-US" dirty="0" err="1" smtClean="0"/>
              <a:t>prestimulated</a:t>
            </a:r>
            <a:r>
              <a:rPr lang="en-US" dirty="0" smtClean="0"/>
              <a:t> Ca</a:t>
            </a:r>
            <a:r>
              <a:rPr lang="en-US" baseline="30000" dirty="0" smtClean="0"/>
              <a:t>2+</a:t>
            </a:r>
            <a:r>
              <a:rPr lang="en-US" dirty="0" smtClean="0"/>
              <a:t> level of 100 </a:t>
            </a:r>
            <a:r>
              <a:rPr lang="en-US" smtClean="0"/>
              <a:t>nM</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action potential travels down the T tubules, depolarization spreads through the T tubule, calcium is released from the </a:t>
            </a:r>
            <a:r>
              <a:rPr lang="en-US" dirty="0" err="1" smtClean="0"/>
              <a:t>sarcoplasmic</a:t>
            </a:r>
            <a:r>
              <a:rPr lang="en-US" dirty="0" smtClean="0"/>
              <a:t> reticulum, Calcium binds to </a:t>
            </a:r>
            <a:r>
              <a:rPr lang="en-US" dirty="0" err="1" smtClean="0"/>
              <a:t>troponin</a:t>
            </a:r>
            <a:r>
              <a:rPr lang="en-US" dirty="0" smtClean="0"/>
              <a:t>.</a:t>
            </a:r>
          </a:p>
          <a:p>
            <a:r>
              <a:rPr lang="en-US" dirty="0" err="1" smtClean="0"/>
              <a:t>Troponin</a:t>
            </a:r>
            <a:r>
              <a:rPr lang="en-US" dirty="0" smtClean="0"/>
              <a:t> changes shape and pulls </a:t>
            </a:r>
            <a:r>
              <a:rPr lang="en-US" dirty="0" err="1" smtClean="0"/>
              <a:t>tropomyosin</a:t>
            </a:r>
            <a:r>
              <a:rPr lang="en-US" dirty="0" smtClean="0"/>
              <a:t> out of the myosin head binding sites.</a:t>
            </a:r>
          </a:p>
          <a:p>
            <a:r>
              <a:rPr lang="en-US" dirty="0" smtClean="0"/>
              <a:t>and myosin binds </a:t>
            </a:r>
            <a:r>
              <a:rPr lang="en-US" dirty="0" err="1" smtClean="0"/>
              <a:t>actin</a:t>
            </a:r>
            <a:r>
              <a:rPr lang="en-US" dirty="0" smtClean="0"/>
              <a:t>. approximately 20 milliseconds</a:t>
            </a:r>
            <a:r>
              <a:rPr lang="en-US" baseline="30000" dirty="0" smtClean="0"/>
              <a:t> </a:t>
            </a:r>
            <a:r>
              <a:rPr lang="en-US" dirty="0" smtClean="0"/>
              <a:t>after stimulation, the peripheral Ca</a:t>
            </a:r>
            <a:r>
              <a:rPr lang="en-US" baseline="30000" dirty="0" smtClean="0"/>
              <a:t>2+</a:t>
            </a:r>
            <a:r>
              <a:rPr lang="en-US" dirty="0" smtClean="0"/>
              <a:t> signal can reach 1 µM.</a:t>
            </a:r>
            <a:r>
              <a:rPr lang="en-US" baseline="30000" dirty="0" smtClean="0"/>
              <a:t> </a:t>
            </a:r>
            <a:r>
              <a:rPr lang="en-US" dirty="0" smtClean="0"/>
              <a:t>However, owing to the lack of inward spreading, the Ca</a:t>
            </a:r>
            <a:r>
              <a:rPr lang="en-US" baseline="30000" dirty="0" smtClean="0"/>
              <a:t>2+</a:t>
            </a:r>
            <a:r>
              <a:rPr lang="en-US" dirty="0" smtClean="0"/>
              <a:t> concentration</a:t>
            </a:r>
            <a:r>
              <a:rPr lang="en-US" baseline="30000" dirty="0" smtClean="0"/>
              <a:t> </a:t>
            </a:r>
            <a:r>
              <a:rPr lang="en-US" dirty="0" smtClean="0"/>
              <a:t>declines sharply with distance away from the </a:t>
            </a:r>
            <a:r>
              <a:rPr lang="en-US" dirty="0" err="1" smtClean="0"/>
              <a:t>sarcolemma</a:t>
            </a:r>
            <a:r>
              <a:rPr lang="en-US" dirty="0" smtClean="0"/>
              <a:t>, and</a:t>
            </a:r>
            <a:r>
              <a:rPr lang="en-US" baseline="30000" dirty="0" smtClean="0"/>
              <a:t> </a:t>
            </a:r>
            <a:r>
              <a:rPr lang="en-US" dirty="0" smtClean="0"/>
              <a:t>the centre of the cell barely shows an increase over the normal</a:t>
            </a:r>
            <a:r>
              <a:rPr lang="en-US" baseline="30000" dirty="0" smtClean="0"/>
              <a:t> </a:t>
            </a:r>
            <a:r>
              <a:rPr lang="en-US" dirty="0" err="1" smtClean="0"/>
              <a:t>prestimulated</a:t>
            </a:r>
            <a:r>
              <a:rPr lang="en-US" dirty="0" smtClean="0"/>
              <a:t> Ca</a:t>
            </a:r>
            <a:r>
              <a:rPr lang="en-US" baseline="30000" dirty="0" smtClean="0"/>
              <a:t>2+</a:t>
            </a:r>
            <a:r>
              <a:rPr lang="en-US" dirty="0" smtClean="0"/>
              <a:t> level of 100 </a:t>
            </a:r>
            <a:r>
              <a:rPr lang="en-US" smtClean="0"/>
              <a:t>nM</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a:t>
            </a:r>
            <a:r>
              <a:rPr lang="en-US" baseline="0" dirty="0" smtClean="0"/>
              <a:t> EC coupling calcium signaling is very transient and may not provide the sustained increases in intracellular calcium concentration to produce </a:t>
            </a:r>
            <a:r>
              <a:rPr lang="en-US" baseline="0" dirty="0" err="1" smtClean="0"/>
              <a:t>arrythmogenic</a:t>
            </a:r>
            <a:r>
              <a:rPr lang="en-US" baseline="0" dirty="0" smtClean="0"/>
              <a:t> calcium activity.  The </a:t>
            </a:r>
            <a:r>
              <a:rPr lang="en-US" baseline="0" dirty="0" err="1" smtClean="0"/>
              <a:t>Gq</a:t>
            </a:r>
            <a:r>
              <a:rPr lang="en-US" baseline="0" dirty="0" smtClean="0"/>
              <a:t> signaling pathway provides that sustained increase.  In endothelial cells, when the </a:t>
            </a:r>
            <a:r>
              <a:rPr lang="en-US" baseline="0" dirty="0" err="1" smtClean="0"/>
              <a:t>Gq</a:t>
            </a:r>
            <a:r>
              <a:rPr lang="en-US" baseline="0" dirty="0" smtClean="0"/>
              <a:t> signaling pathway is stimulated by Thrombin, calcium concentration is increased for a minimum of 5 minutes.  When endothelial cells are treated in the absence of extracellular calcium, there is transient increase in intracellular calcium, however when calcium is added to the extracellular medium calcium enters the cells and increases the intracellular calcium concentration for  at least 5 minutes.  The channels that may mediate that calcium entry are called transient receptor potential classical channels (TRPC)</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action potential travels down the T tubules, depolarization spreads through the T tubule, calcium is released from the </a:t>
            </a:r>
            <a:r>
              <a:rPr lang="en-US" dirty="0" err="1" smtClean="0"/>
              <a:t>sarcoplasmic</a:t>
            </a:r>
            <a:r>
              <a:rPr lang="en-US" dirty="0" smtClean="0"/>
              <a:t> reticulum, Calcium binds to </a:t>
            </a:r>
            <a:r>
              <a:rPr lang="en-US" dirty="0" err="1" smtClean="0"/>
              <a:t>troponin</a:t>
            </a:r>
            <a:r>
              <a:rPr lang="en-US" dirty="0" smtClean="0"/>
              <a:t>.</a:t>
            </a:r>
          </a:p>
          <a:p>
            <a:r>
              <a:rPr lang="en-US" dirty="0" err="1" smtClean="0"/>
              <a:t>Troponin</a:t>
            </a:r>
            <a:r>
              <a:rPr lang="en-US" dirty="0" smtClean="0"/>
              <a:t> changes shape and pulls </a:t>
            </a:r>
            <a:r>
              <a:rPr lang="en-US" dirty="0" err="1" smtClean="0"/>
              <a:t>tropomyosin</a:t>
            </a:r>
            <a:r>
              <a:rPr lang="en-US" dirty="0" smtClean="0"/>
              <a:t> out of the myosin head binding sites.</a:t>
            </a:r>
          </a:p>
          <a:p>
            <a:r>
              <a:rPr lang="en-US" dirty="0" smtClean="0"/>
              <a:t>and myosin binds </a:t>
            </a:r>
            <a:r>
              <a:rPr lang="en-US" dirty="0" err="1" smtClean="0"/>
              <a:t>actin</a:t>
            </a:r>
            <a:r>
              <a:rPr lang="en-US" dirty="0" smtClean="0"/>
              <a:t>. approximately 20 milliseconds</a:t>
            </a:r>
            <a:r>
              <a:rPr lang="en-US" baseline="30000" dirty="0" smtClean="0"/>
              <a:t> </a:t>
            </a:r>
            <a:r>
              <a:rPr lang="en-US" dirty="0" smtClean="0"/>
              <a:t>after stimulation, the peripheral Ca</a:t>
            </a:r>
            <a:r>
              <a:rPr lang="en-US" baseline="30000" dirty="0" smtClean="0"/>
              <a:t>2+</a:t>
            </a:r>
            <a:r>
              <a:rPr lang="en-US" dirty="0" smtClean="0"/>
              <a:t> signal can reach 1 µM.</a:t>
            </a:r>
            <a:r>
              <a:rPr lang="en-US" baseline="30000" dirty="0" smtClean="0"/>
              <a:t> </a:t>
            </a:r>
            <a:r>
              <a:rPr lang="en-US" dirty="0" smtClean="0"/>
              <a:t>However, owing to the lack of inward spreading, the Ca</a:t>
            </a:r>
            <a:r>
              <a:rPr lang="en-US" baseline="30000" dirty="0" smtClean="0"/>
              <a:t>2+</a:t>
            </a:r>
            <a:r>
              <a:rPr lang="en-US" dirty="0" smtClean="0"/>
              <a:t> concentration</a:t>
            </a:r>
            <a:r>
              <a:rPr lang="en-US" baseline="30000" dirty="0" smtClean="0"/>
              <a:t> </a:t>
            </a:r>
            <a:r>
              <a:rPr lang="en-US" dirty="0" smtClean="0"/>
              <a:t>declines sharply with distance away from the </a:t>
            </a:r>
            <a:r>
              <a:rPr lang="en-US" dirty="0" err="1" smtClean="0"/>
              <a:t>sarcolemma</a:t>
            </a:r>
            <a:r>
              <a:rPr lang="en-US" dirty="0" smtClean="0"/>
              <a:t>, and</a:t>
            </a:r>
            <a:r>
              <a:rPr lang="en-US" baseline="30000" dirty="0" smtClean="0"/>
              <a:t> </a:t>
            </a:r>
            <a:r>
              <a:rPr lang="en-US" dirty="0" smtClean="0"/>
              <a:t>the centre of the cell barely shows an increase over the normal</a:t>
            </a:r>
            <a:r>
              <a:rPr lang="en-US" baseline="30000" dirty="0" smtClean="0"/>
              <a:t> </a:t>
            </a:r>
            <a:r>
              <a:rPr lang="en-US" dirty="0" err="1" smtClean="0"/>
              <a:t>prestimulated</a:t>
            </a:r>
            <a:r>
              <a:rPr lang="en-US" dirty="0" smtClean="0"/>
              <a:t> Ca</a:t>
            </a:r>
            <a:r>
              <a:rPr lang="en-US" baseline="30000" dirty="0" smtClean="0"/>
              <a:t>2+</a:t>
            </a:r>
            <a:r>
              <a:rPr lang="en-US" dirty="0" smtClean="0"/>
              <a:t> level of 100 </a:t>
            </a:r>
            <a:r>
              <a:rPr lang="en-US" smtClean="0"/>
              <a:t>nM</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ea typeface="msgothic" charset="0"/>
                <a:cs typeface="msgothic" charset="0"/>
              </a:rPr>
              <a:t>(A) Representative Masson's </a:t>
            </a:r>
            <a:r>
              <a:rPr lang="en-GB" dirty="0" err="1" smtClean="0">
                <a:latin typeface="Arial" charset="0"/>
                <a:ea typeface="msgothic" charset="0"/>
                <a:cs typeface="msgothic" charset="0"/>
              </a:rPr>
              <a:t>trichrome</a:t>
            </a:r>
            <a:r>
              <a:rPr lang="en-GB" dirty="0" smtClean="0">
                <a:latin typeface="Arial" charset="0"/>
                <a:ea typeface="msgothic" charset="0"/>
                <a:cs typeface="msgothic" charset="0"/>
              </a:rPr>
              <a:t> stained sections of left atrial tissue from a control (CTL, left) and a 5-week ventricular </a:t>
            </a:r>
            <a:r>
              <a:rPr lang="en-GB" dirty="0" err="1" smtClean="0">
                <a:latin typeface="Arial" charset="0"/>
                <a:ea typeface="msgothic" charset="0"/>
                <a:cs typeface="msgothic" charset="0"/>
              </a:rPr>
              <a:t>tachypaced</a:t>
            </a:r>
            <a:r>
              <a:rPr lang="en-GB" dirty="0" smtClean="0">
                <a:latin typeface="Arial" charset="0"/>
                <a:ea typeface="msgothic" charset="0"/>
                <a:cs typeface="msgothic" charset="0"/>
              </a:rPr>
              <a:t> (5 W, right) dog. (B) Representative Masson's </a:t>
            </a:r>
            <a:r>
              <a:rPr lang="en-GB" dirty="0" err="1" smtClean="0">
                <a:latin typeface="Arial" charset="0"/>
                <a:ea typeface="msgothic" charset="0"/>
                <a:cs typeface="msgothic" charset="0"/>
              </a:rPr>
              <a:t>trichrome</a:t>
            </a:r>
            <a:r>
              <a:rPr lang="en-GB" dirty="0" smtClean="0">
                <a:latin typeface="Arial" charset="0"/>
                <a:ea typeface="msgothic" charset="0"/>
                <a:cs typeface="msgothic" charset="0"/>
              </a:rPr>
              <a:t> stained sections of left ventricular tissue from the same control and 5-week </a:t>
            </a:r>
            <a:r>
              <a:rPr lang="en-GB" dirty="0" err="1" smtClean="0">
                <a:latin typeface="Arial" charset="0"/>
                <a:ea typeface="msgothic" charset="0"/>
                <a:cs typeface="msgothic" charset="0"/>
              </a:rPr>
              <a:t>tachypaced</a:t>
            </a:r>
            <a:r>
              <a:rPr lang="en-GB" dirty="0" smtClean="0">
                <a:latin typeface="Arial" charset="0"/>
                <a:ea typeface="msgothic" charset="0"/>
                <a:cs typeface="msgothic" charset="0"/>
              </a:rPr>
              <a:t> dogs as shown in A. (C) </a:t>
            </a:r>
            <a:r>
              <a:rPr lang="en-GB" dirty="0" err="1" smtClean="0">
                <a:latin typeface="Arial" charset="0"/>
                <a:ea typeface="msgothic" charset="0"/>
                <a:cs typeface="msgothic" charset="0"/>
              </a:rPr>
              <a:t>Mean±S.E.M</a:t>
            </a:r>
            <a:r>
              <a:rPr lang="en-GB" dirty="0" smtClean="0">
                <a:latin typeface="Arial" charset="0"/>
                <a:ea typeface="msgothic" charset="0"/>
                <a:cs typeface="msgothic" charset="0"/>
              </a:rPr>
              <a:t>. connective tissue content (expressed as percentage of cross-sectional area) in left atrium and left ventricle in control, 24-h (24 H), 1- (1 W), 2- (2 W) and 5- (5 W) week ventricular </a:t>
            </a:r>
            <a:r>
              <a:rPr lang="en-GB" dirty="0" err="1" smtClean="0">
                <a:latin typeface="Arial" charset="0"/>
                <a:ea typeface="msgothic" charset="0"/>
                <a:cs typeface="msgothic" charset="0"/>
              </a:rPr>
              <a:t>tachypaced</a:t>
            </a:r>
            <a:r>
              <a:rPr lang="en-GB" dirty="0" smtClean="0">
                <a:latin typeface="Arial" charset="0"/>
                <a:ea typeface="msgothic" charset="0"/>
                <a:cs typeface="msgothic" charset="0"/>
              </a:rPr>
              <a:t> dogs (n=6 dogs/ventricular </a:t>
            </a:r>
            <a:r>
              <a:rPr lang="en-GB" dirty="0" err="1" smtClean="0">
                <a:latin typeface="Arial" charset="0"/>
                <a:ea typeface="msgothic" charset="0"/>
                <a:cs typeface="msgothic" charset="0"/>
              </a:rPr>
              <a:t>tachypaced</a:t>
            </a:r>
            <a:r>
              <a:rPr lang="en-GB" dirty="0" smtClean="0">
                <a:latin typeface="Arial" charset="0"/>
                <a:ea typeface="msgothic" charset="0"/>
                <a:cs typeface="msgothic" charset="0"/>
              </a:rPr>
              <a:t> group, 5 for control). VTP=ventricular </a:t>
            </a:r>
            <a:r>
              <a:rPr lang="en-GB" dirty="0" err="1" smtClean="0">
                <a:latin typeface="Arial" charset="0"/>
                <a:ea typeface="msgothic" charset="0"/>
                <a:cs typeface="msgothic" charset="0"/>
              </a:rPr>
              <a:t>tachypacing</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Photomicrographic</a:t>
            </a:r>
            <a:r>
              <a:rPr lang="en-GB" dirty="0" smtClean="0">
                <a:latin typeface="Arial" charset="0"/>
                <a:ea typeface="msgothic" charset="0"/>
                <a:cs typeface="msgothic" charset="0"/>
              </a:rPr>
              <a:t> magnifications are 400 × . *P&lt;0.05, **P&lt;0.01, ***P&lt;0.001 compared to corresponding control group. †P&lt;0.05, ††P&lt;0.01, †††P&lt;0.001 for left atrial versus left ventricular values at the corresponding time point.</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Left atrial tissue samples were homogenized</a:t>
            </a:r>
            <a:r>
              <a:rPr lang="en-US" baseline="0" dirty="0" smtClean="0"/>
              <a:t> and subjected to anti-</a:t>
            </a:r>
            <a:r>
              <a:rPr lang="en-US" baseline="0" dirty="0" err="1" smtClean="0"/>
              <a:t>Gq</a:t>
            </a:r>
            <a:r>
              <a:rPr lang="en-US" baseline="0" dirty="0" smtClean="0"/>
              <a:t> and anti-TRPC Western analyses. </a:t>
            </a:r>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 the</a:t>
            </a:r>
            <a:r>
              <a:rPr lang="en-US" baseline="0" dirty="0" smtClean="0"/>
              <a:t> TRPC </a:t>
            </a:r>
            <a:r>
              <a:rPr lang="en-US" baseline="0" dirty="0" err="1" smtClean="0"/>
              <a:t>isoforms</a:t>
            </a:r>
            <a:r>
              <a:rPr lang="en-US" baseline="0" dirty="0" smtClean="0"/>
              <a:t> whose protein expression increased in the posterior left atrium after </a:t>
            </a:r>
            <a:r>
              <a:rPr lang="en-US" baseline="0" dirty="0" err="1" smtClean="0"/>
              <a:t>tachypacing</a:t>
            </a:r>
            <a:r>
              <a:rPr lang="en-US" baseline="0" dirty="0" smtClean="0"/>
              <a:t> (TRPC 1 and 4) are known to be activated by Calcium depletion of the </a:t>
            </a:r>
            <a:r>
              <a:rPr lang="en-US" baseline="0" dirty="0" err="1" smtClean="0"/>
              <a:t>sarcoplasmic</a:t>
            </a:r>
            <a:r>
              <a:rPr lang="en-US" baseline="0" dirty="0" smtClean="0"/>
              <a:t> reticulum.  Whereas, the TRPC </a:t>
            </a:r>
            <a:r>
              <a:rPr lang="en-US" baseline="0" dirty="0" err="1" smtClean="0"/>
              <a:t>isorforms</a:t>
            </a:r>
            <a:r>
              <a:rPr lang="en-US" baseline="0" dirty="0" smtClean="0"/>
              <a:t> that did not change after </a:t>
            </a:r>
            <a:r>
              <a:rPr lang="en-US" baseline="0" dirty="0" err="1" smtClean="0"/>
              <a:t>tachypacing</a:t>
            </a:r>
            <a:r>
              <a:rPr lang="en-US" baseline="0" dirty="0" smtClean="0"/>
              <a:t>, i.e. TRPC 3 and TRPC 6, are known to be directly activated by </a:t>
            </a:r>
            <a:r>
              <a:rPr lang="en-US" baseline="0" dirty="0" err="1" smtClean="0"/>
              <a:t>diacylglycerol</a:t>
            </a:r>
            <a:r>
              <a:rPr lang="en-US" baseline="0" smtClean="0"/>
              <a:t>. </a:t>
            </a:r>
            <a:endParaRPr lang="en-US" dirty="0"/>
          </a:p>
        </p:txBody>
      </p:sp>
      <p:sp>
        <p:nvSpPr>
          <p:cNvPr id="4" name="Slide Number Placeholder 3"/>
          <p:cNvSpPr>
            <a:spLocks noGrp="1"/>
          </p:cNvSpPr>
          <p:nvPr>
            <p:ph type="sldNum" sz="quarter" idx="10"/>
          </p:nvPr>
        </p:nvSpPr>
        <p:spPr/>
        <p:txBody>
          <a:bodyPr/>
          <a:lstStyle/>
          <a:p>
            <a:fld id="{BEDAD3C6-F3E3-45BA-8C7F-EE2BC0A603EA}"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Atrial myocytes were isolated and subjected to calcium </a:t>
            </a:r>
            <a:r>
              <a:rPr lang="en-US" baseline="0" dirty="0" err="1" smtClean="0"/>
              <a:t>confocal</a:t>
            </a:r>
            <a:r>
              <a:rPr lang="en-US" baseline="0" dirty="0" smtClean="0"/>
              <a:t> studies loaded with the calcium dye, Fluo-4.  A </a:t>
            </a:r>
            <a:r>
              <a:rPr lang="en-US" baseline="0" dirty="0" err="1" smtClean="0"/>
              <a:t>confocal</a:t>
            </a:r>
            <a:r>
              <a:rPr lang="en-US" baseline="0" dirty="0" smtClean="0"/>
              <a:t> microscope was used to generate these </a:t>
            </a:r>
            <a:r>
              <a:rPr lang="en-US" baseline="0" dirty="0" err="1" smtClean="0"/>
              <a:t>linescan</a:t>
            </a:r>
            <a:r>
              <a:rPr lang="en-US" baseline="0" dirty="0" smtClean="0"/>
              <a:t> images in </a:t>
            </a:r>
            <a:r>
              <a:rPr lang="en-US" baseline="0" dirty="0" err="1" smtClean="0"/>
              <a:t>realtime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7FD4A37-1500-4C6D-B0F7-6B80C4A43498}"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57603F-FCD5-43B9-A8AC-B3BB71BD21D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57603F-FCD5-43B9-A8AC-B3BB71BD21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57603F-FCD5-43B9-A8AC-B3BB71BD21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57603F-FCD5-43B9-A8AC-B3BB71BD21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57603F-FCD5-43B9-A8AC-B3BB71BD21D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57603F-FCD5-43B9-A8AC-B3BB71BD21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57603F-FCD5-43B9-A8AC-B3BB71BD21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57603F-FCD5-43B9-A8AC-B3BB71BD21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57603F-FCD5-43B9-A8AC-B3BB71BD21D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57603F-FCD5-43B9-A8AC-B3BB71BD21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8B3E013-490A-490E-ABC0-B49ECF1EEAE5}" type="datetimeFigureOut">
              <a:rPr lang="en-US" smtClean="0"/>
              <a:pPr/>
              <a:t>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57603F-FCD5-43B9-A8AC-B3BB71BD21D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8B3E013-490A-490E-ABC0-B49ECF1EEAE5}" type="datetimeFigureOut">
              <a:rPr lang="en-US" smtClean="0"/>
              <a:pPr/>
              <a:t>1/6/2011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57603F-FCD5-43B9-A8AC-B3BB71BD21D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tiff"/><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chart" Target="../charts/chart3.xml"/><Relationship Id="rId4" Type="http://schemas.openxmlformats.org/officeDocument/2006/relationships/image" Target="../media/image9.tiff"/></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7.jpeg"/><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6.tiff"/><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jpeg"/><Relationship Id="rId14" Type="http://schemas.openxmlformats.org/officeDocument/2006/relationships/image" Target="../media/image30.emf"/></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emf"/><Relationship Id="rId5" Type="http://schemas.openxmlformats.org/officeDocument/2006/relationships/image" Target="../media/image34.emf"/><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emf"/></Relationships>
</file>

<file path=ppt/slides/_rels/slide2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jpeg"/><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jpeg"/><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jpeg"/><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hyperlink" Target="http://circep.ahajournals.org/content/vol1/issue2/images/large/4FF8.jpe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hyperlink" Target="http://circep.ahajournals.org/content/vol1/issue2/images/large/4FF8.jpe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773702"/>
          </a:xfrm>
        </p:spPr>
        <p:txBody>
          <a:bodyPr>
            <a:normAutofit fontScale="90000"/>
          </a:bodyPr>
          <a:lstStyle/>
          <a:p>
            <a:r>
              <a:rPr lang="en-US" dirty="0" smtClean="0"/>
              <a:t>Regulation of TRPC Channel Mediated </a:t>
            </a:r>
            <a:r>
              <a:rPr lang="en-US" dirty="0" err="1" smtClean="0"/>
              <a:t>Proarrhythmic</a:t>
            </a:r>
            <a:r>
              <a:rPr lang="en-US" dirty="0" smtClean="0"/>
              <a:t> Calcium Activity</a:t>
            </a:r>
            <a:endParaRPr lang="en-US" dirty="0"/>
          </a:p>
        </p:txBody>
      </p:sp>
      <p:sp>
        <p:nvSpPr>
          <p:cNvPr id="3" name="Subtitle 2"/>
          <p:cNvSpPr>
            <a:spLocks noGrp="1"/>
          </p:cNvSpPr>
          <p:nvPr>
            <p:ph type="subTitle" idx="1"/>
          </p:nvPr>
        </p:nvSpPr>
        <p:spPr>
          <a:xfrm>
            <a:off x="1432560" y="2209800"/>
            <a:ext cx="7406640" cy="1905000"/>
          </a:xfrm>
        </p:spPr>
        <p:txBody>
          <a:bodyPr/>
          <a:lstStyle/>
          <a:p>
            <a:r>
              <a:rPr lang="en-US" dirty="0" smtClean="0"/>
              <a:t>Angela M. </a:t>
            </a:r>
            <a:r>
              <a:rPr lang="en-US" dirty="0" err="1" smtClean="0"/>
              <a:t>Kwiatek</a:t>
            </a:r>
            <a:r>
              <a:rPr lang="en-US" dirty="0" smtClean="0"/>
              <a:t> PhD</a:t>
            </a:r>
          </a:p>
          <a:p>
            <a:endParaRPr lang="en-US" dirty="0" smtClean="0"/>
          </a:p>
          <a:p>
            <a:r>
              <a:rPr lang="en-US" dirty="0" smtClean="0"/>
              <a:t>January 3</a:t>
            </a:r>
            <a:r>
              <a:rPr lang="en-US" baseline="30000" dirty="0" smtClean="0"/>
              <a:t>rd</a:t>
            </a:r>
            <a:r>
              <a:rPr lang="en-US" dirty="0" smtClean="0"/>
              <a:t>,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Mechanisms SR Ca</a:t>
            </a:r>
            <a:r>
              <a:rPr lang="en-US" baseline="30000" dirty="0" smtClean="0"/>
              <a:t>2+</a:t>
            </a:r>
            <a:r>
              <a:rPr lang="en-US" dirty="0" smtClean="0"/>
              <a:t> Release Stimulates Ca</a:t>
            </a:r>
            <a:r>
              <a:rPr lang="en-US" baseline="30000" dirty="0" smtClean="0"/>
              <a:t>2+</a:t>
            </a:r>
            <a:r>
              <a:rPr lang="en-US" dirty="0" smtClean="0"/>
              <a:t> Entry</a:t>
            </a:r>
            <a:endParaRPr lang="en-US" dirty="0"/>
          </a:p>
        </p:txBody>
      </p:sp>
      <p:sp>
        <p:nvSpPr>
          <p:cNvPr id="3" name="Content Placeholder 2"/>
          <p:cNvSpPr>
            <a:spLocks noGrp="1"/>
          </p:cNvSpPr>
          <p:nvPr>
            <p:ph idx="1"/>
          </p:nvPr>
        </p:nvSpPr>
        <p:spPr/>
        <p:txBody>
          <a:bodyPr/>
          <a:lstStyle/>
          <a:p>
            <a:r>
              <a:rPr lang="en-US" dirty="0" smtClean="0"/>
              <a:t>IP</a:t>
            </a:r>
            <a:r>
              <a:rPr lang="en-US" baseline="-25000" dirty="0" smtClean="0"/>
              <a:t>3</a:t>
            </a:r>
            <a:r>
              <a:rPr lang="en-US" dirty="0" smtClean="0"/>
              <a:t> Receptor directly couples to TRPC Channel</a:t>
            </a:r>
          </a:p>
          <a:p>
            <a:r>
              <a:rPr lang="en-US" dirty="0" smtClean="0"/>
              <a:t>SR Ca</a:t>
            </a:r>
            <a:r>
              <a:rPr lang="en-US" baseline="30000" dirty="0" smtClean="0"/>
              <a:t>2+</a:t>
            </a:r>
            <a:r>
              <a:rPr lang="en-US" dirty="0" smtClean="0"/>
              <a:t> release stimulates vesicles containing TRPC to move to the membrane</a:t>
            </a:r>
          </a:p>
          <a:p>
            <a:r>
              <a:rPr lang="en-US" dirty="0" smtClean="0"/>
              <a:t>Unidentified Ca</a:t>
            </a:r>
            <a:r>
              <a:rPr lang="en-US" baseline="30000" dirty="0" smtClean="0"/>
              <a:t>2+</a:t>
            </a:r>
            <a:r>
              <a:rPr lang="en-US" dirty="0" smtClean="0"/>
              <a:t> influx factor stimulates TRPC Ca</a:t>
            </a:r>
            <a:r>
              <a:rPr lang="en-US" baseline="30000" dirty="0" smtClean="0"/>
              <a:t>2+</a:t>
            </a:r>
            <a:r>
              <a:rPr lang="en-US" dirty="0" smtClean="0"/>
              <a:t> Entry after SR Ca</a:t>
            </a:r>
            <a:r>
              <a:rPr lang="en-US" baseline="30000" dirty="0" smtClean="0"/>
              <a:t>2+</a:t>
            </a:r>
            <a:r>
              <a:rPr lang="en-US" dirty="0" smtClean="0"/>
              <a:t> Release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nchor="ctr" anchorCtr="1"/>
          <a:lstStyle/>
          <a:p>
            <a:pPr algn="ctr">
              <a:buNone/>
            </a:pPr>
            <a:r>
              <a:rPr lang="en-US" dirty="0" smtClean="0"/>
              <a:t>Accentuated atrial </a:t>
            </a:r>
            <a:r>
              <a:rPr lang="en-US" dirty="0" err="1" smtClean="0"/>
              <a:t>G</a:t>
            </a:r>
            <a:r>
              <a:rPr lang="en-US" baseline="-25000" dirty="0" err="1" smtClean="0"/>
              <a:t>q</a:t>
            </a:r>
            <a:r>
              <a:rPr lang="en-US" dirty="0" smtClean="0"/>
              <a:t>-signaling activates TRPC channels and contributes to the development of arrhythmogenic/AF substrate.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Aims</a:t>
            </a:r>
            <a:endParaRPr lang="en-US" dirty="0"/>
          </a:p>
        </p:txBody>
      </p:sp>
      <p:sp>
        <p:nvSpPr>
          <p:cNvPr id="3" name="Content Placeholder 2"/>
          <p:cNvSpPr>
            <a:spLocks noGrp="1"/>
          </p:cNvSpPr>
          <p:nvPr>
            <p:ph idx="1"/>
          </p:nvPr>
        </p:nvSpPr>
        <p:spPr/>
        <p:txBody>
          <a:bodyPr>
            <a:normAutofit lnSpcReduction="10000"/>
          </a:bodyPr>
          <a:lstStyle/>
          <a:p>
            <a:r>
              <a:rPr lang="en-US" dirty="0" smtClean="0"/>
              <a:t>Determine if </a:t>
            </a:r>
            <a:r>
              <a:rPr lang="en-US" dirty="0" err="1" smtClean="0"/>
              <a:t>G</a:t>
            </a:r>
            <a:r>
              <a:rPr lang="en-US" baseline="-25000" dirty="0" err="1" smtClean="0"/>
              <a:t>q</a:t>
            </a:r>
            <a:r>
              <a:rPr lang="en-US" dirty="0" smtClean="0"/>
              <a:t> mediated Ca</a:t>
            </a:r>
            <a:r>
              <a:rPr lang="en-US" baseline="30000" dirty="0" smtClean="0"/>
              <a:t>2+</a:t>
            </a:r>
            <a:r>
              <a:rPr lang="en-US" dirty="0" smtClean="0"/>
              <a:t> signaling is up-regulated in AF and/or heart failure.</a:t>
            </a:r>
          </a:p>
          <a:p>
            <a:endParaRPr lang="en-US" dirty="0" smtClean="0"/>
          </a:p>
          <a:p>
            <a:r>
              <a:rPr lang="en-US" dirty="0" smtClean="0"/>
              <a:t>Determine if the </a:t>
            </a:r>
            <a:r>
              <a:rPr lang="en-US" dirty="0" err="1" smtClean="0"/>
              <a:t>upregulation</a:t>
            </a:r>
            <a:r>
              <a:rPr lang="en-US" dirty="0" smtClean="0"/>
              <a:t> of Ca</a:t>
            </a:r>
            <a:r>
              <a:rPr lang="en-US" baseline="30000" dirty="0" smtClean="0"/>
              <a:t>2+</a:t>
            </a:r>
            <a:r>
              <a:rPr lang="en-US" dirty="0" smtClean="0"/>
              <a:t> signaling is due to </a:t>
            </a:r>
            <a:r>
              <a:rPr lang="en-US" dirty="0" err="1" smtClean="0"/>
              <a:t>G</a:t>
            </a:r>
            <a:r>
              <a:rPr lang="en-US" baseline="-25000" dirty="0" err="1" smtClean="0"/>
              <a:t>q</a:t>
            </a:r>
            <a:r>
              <a:rPr lang="en-US" dirty="0" smtClean="0"/>
              <a:t> mediated activation of TRP channels.</a:t>
            </a:r>
          </a:p>
          <a:p>
            <a:endParaRPr lang="en-US" dirty="0" smtClean="0"/>
          </a:p>
          <a:p>
            <a:r>
              <a:rPr lang="en-US" dirty="0" smtClean="0"/>
              <a:t>Modulate the </a:t>
            </a:r>
            <a:r>
              <a:rPr lang="en-US" dirty="0" err="1" smtClean="0"/>
              <a:t>upregulation</a:t>
            </a:r>
            <a:r>
              <a:rPr lang="en-US" dirty="0" smtClean="0"/>
              <a:t> of Ca</a:t>
            </a:r>
            <a:r>
              <a:rPr lang="en-US" baseline="30000" dirty="0" smtClean="0"/>
              <a:t>2+</a:t>
            </a:r>
            <a:r>
              <a:rPr lang="en-US" dirty="0" smtClean="0"/>
              <a:t> signaling using a novel </a:t>
            </a:r>
            <a:r>
              <a:rPr lang="en-US" dirty="0" err="1" smtClean="0"/>
              <a:t>G</a:t>
            </a:r>
            <a:r>
              <a:rPr lang="en-US" baseline="-25000" dirty="0" err="1" smtClean="0"/>
              <a:t>q</a:t>
            </a:r>
            <a:r>
              <a:rPr lang="en-US" dirty="0" smtClean="0"/>
              <a:t> inhibitory peptide.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Left Atrium Has More Fibrosis than Left Ventricle in </a:t>
            </a:r>
            <a:r>
              <a:rPr lang="en-US" dirty="0" err="1" smtClean="0"/>
              <a:t>Tachypaced</a:t>
            </a:r>
            <a:r>
              <a:rPr lang="en-US" dirty="0" smtClean="0"/>
              <a:t> Dogs</a:t>
            </a:r>
            <a:endParaRPr lang="en-US"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3255159" y="1600200"/>
            <a:ext cx="3859232" cy="4800600"/>
          </a:xfrm>
          <a:prstGeom prst="rect">
            <a:avLst/>
          </a:prstGeom>
          <a:noFill/>
          <a:ln w="9525">
            <a:noFill/>
            <a:round/>
            <a:headEnd/>
            <a:tailEnd/>
          </a:ln>
          <a:effectLst/>
        </p:spPr>
      </p:pic>
      <p:sp>
        <p:nvSpPr>
          <p:cNvPr id="5" name="Rectangle 8"/>
          <p:cNvSpPr>
            <a:spLocks noChangeArrowheads="1"/>
          </p:cNvSpPr>
          <p:nvPr/>
        </p:nvSpPr>
        <p:spPr bwMode="auto">
          <a:xfrm>
            <a:off x="5887532" y="6488668"/>
            <a:ext cx="3256468" cy="338554"/>
          </a:xfrm>
          <a:prstGeom prst="rect">
            <a:avLst/>
          </a:prstGeom>
          <a:noFill/>
          <a:ln w="9525">
            <a:noFill/>
            <a:miter lim="800000"/>
            <a:headEnd/>
            <a:tailEnd/>
          </a:ln>
        </p:spPr>
        <p:txBody>
          <a:bodyPr wrap="none">
            <a:spAutoFit/>
          </a:bodyPr>
          <a:lstStyle/>
          <a:p>
            <a:pPr algn="r">
              <a:spcBef>
                <a:spcPct val="50000"/>
              </a:spcBef>
            </a:pPr>
            <a:r>
              <a:rPr lang="en-US" sz="1600" dirty="0" smtClean="0"/>
              <a:t>Hanna N. </a:t>
            </a:r>
            <a:r>
              <a:rPr lang="en-US" sz="1600" dirty="0"/>
              <a:t>et </a:t>
            </a:r>
            <a:r>
              <a:rPr lang="en-US" sz="1600" dirty="0" smtClean="0"/>
              <a:t>al. </a:t>
            </a:r>
            <a:r>
              <a:rPr lang="en-US" sz="1600" i="1" dirty="0" err="1" smtClean="0"/>
              <a:t>Cardiovasc</a:t>
            </a:r>
            <a:r>
              <a:rPr lang="en-US" sz="1600" i="1" dirty="0" smtClean="0"/>
              <a:t> Res </a:t>
            </a:r>
            <a:r>
              <a:rPr lang="en-US" sz="1600" dirty="0" smtClean="0"/>
              <a:t>(2004) </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Blot Method</a:t>
            </a:r>
            <a:endParaRPr lang="en-US" dirty="0"/>
          </a:p>
        </p:txBody>
      </p:sp>
      <p:sp>
        <p:nvSpPr>
          <p:cNvPr id="39" name="Content Placeholder 2"/>
          <p:cNvSpPr>
            <a:spLocks noGrp="1"/>
          </p:cNvSpPr>
          <p:nvPr>
            <p:ph idx="1"/>
          </p:nvPr>
        </p:nvSpPr>
        <p:spPr>
          <a:xfrm>
            <a:off x="1066800" y="1371600"/>
            <a:ext cx="7848600" cy="2895600"/>
          </a:xfrm>
        </p:spPr>
        <p:txBody>
          <a:bodyPr>
            <a:normAutofit/>
          </a:bodyPr>
          <a:lstStyle/>
          <a:p>
            <a:r>
              <a:rPr lang="en-US" sz="1800" dirty="0" smtClean="0"/>
              <a:t>Tissue excised from normal or3 week right ventricular </a:t>
            </a:r>
            <a:r>
              <a:rPr lang="en-US" sz="1800" dirty="0" err="1" smtClean="0"/>
              <a:t>tachypaced</a:t>
            </a:r>
            <a:r>
              <a:rPr lang="en-US" sz="1800" dirty="0" smtClean="0"/>
              <a:t> canine hearts</a:t>
            </a:r>
          </a:p>
          <a:p>
            <a:pPr lvl="1"/>
            <a:r>
              <a:rPr lang="en-US" sz="1800" dirty="0" smtClean="0"/>
              <a:t>Posterior Left Atrium (PLA)</a:t>
            </a:r>
          </a:p>
          <a:p>
            <a:pPr lvl="1"/>
            <a:r>
              <a:rPr lang="en-US" sz="1800" dirty="0" smtClean="0"/>
              <a:t>Left Atrial Appendage (LAA)</a:t>
            </a:r>
          </a:p>
          <a:p>
            <a:r>
              <a:rPr lang="en-US" sz="1800" dirty="0" smtClean="0"/>
              <a:t>Tissue was homogenized</a:t>
            </a:r>
          </a:p>
          <a:p>
            <a:pPr lvl="1"/>
            <a:r>
              <a:rPr lang="en-US" sz="1800" dirty="0" smtClean="0"/>
              <a:t>Whole </a:t>
            </a:r>
            <a:r>
              <a:rPr lang="en-US" sz="1800" dirty="0" err="1" smtClean="0"/>
              <a:t>lysates</a:t>
            </a:r>
            <a:r>
              <a:rPr lang="en-US" sz="1800" dirty="0" smtClean="0"/>
              <a:t> used for </a:t>
            </a:r>
            <a:r>
              <a:rPr lang="en-US" sz="1800" dirty="0" err="1" smtClean="0"/>
              <a:t>G</a:t>
            </a:r>
            <a:r>
              <a:rPr lang="en-US" sz="1800" baseline="-25000" dirty="0" err="1" smtClean="0"/>
              <a:t>q</a:t>
            </a:r>
            <a:r>
              <a:rPr lang="en-US" sz="1800" dirty="0" smtClean="0"/>
              <a:t> blots</a:t>
            </a:r>
          </a:p>
          <a:p>
            <a:pPr lvl="1"/>
            <a:r>
              <a:rPr lang="en-US" sz="1800" dirty="0" smtClean="0"/>
              <a:t>Membrane fraction used for TRPC blots</a:t>
            </a:r>
          </a:p>
          <a:p>
            <a:endParaRPr lang="en-US" dirty="0"/>
          </a:p>
        </p:txBody>
      </p:sp>
      <p:pic>
        <p:nvPicPr>
          <p:cNvPr id="1026" name="Picture 2"/>
          <p:cNvPicPr>
            <a:picLocks noChangeAspect="1" noChangeArrowheads="1"/>
          </p:cNvPicPr>
          <p:nvPr/>
        </p:nvPicPr>
        <p:blipFill>
          <a:blip r:embed="rId3" cstate="print"/>
          <a:srcRect r="3392"/>
          <a:stretch>
            <a:fillRect/>
          </a:stretch>
        </p:blipFill>
        <p:spPr bwMode="auto">
          <a:xfrm>
            <a:off x="1040163" y="3762375"/>
            <a:ext cx="5208237" cy="3095625"/>
          </a:xfrm>
          <a:prstGeom prst="rect">
            <a:avLst/>
          </a:prstGeom>
          <a:noFill/>
          <a:ln w="9525">
            <a:noFill/>
            <a:miter lim="800000"/>
            <a:headEnd/>
            <a:tailEnd/>
          </a:ln>
        </p:spPr>
      </p:pic>
      <p:sp>
        <p:nvSpPr>
          <p:cNvPr id="40" name="Rectangle 39"/>
          <p:cNvSpPr/>
          <p:nvPr/>
        </p:nvSpPr>
        <p:spPr>
          <a:xfrm>
            <a:off x="5787760" y="6488668"/>
            <a:ext cx="3356240" cy="338554"/>
          </a:xfrm>
          <a:prstGeom prst="rect">
            <a:avLst/>
          </a:prstGeom>
        </p:spPr>
        <p:txBody>
          <a:bodyPr wrap="none">
            <a:spAutoFit/>
          </a:bodyPr>
          <a:lstStyle/>
          <a:p>
            <a:r>
              <a:rPr lang="en-US" sz="1600" dirty="0" smtClean="0"/>
              <a:t>http://knol.google.com/k/pacemakers#</a:t>
            </a:r>
            <a:endParaRPr lang="en-US" sz="1600" dirty="0"/>
          </a:p>
        </p:txBody>
      </p:sp>
      <p:sp>
        <p:nvSpPr>
          <p:cNvPr id="41" name="Rectangle 40"/>
          <p:cNvSpPr/>
          <p:nvPr/>
        </p:nvSpPr>
        <p:spPr>
          <a:xfrm>
            <a:off x="5029200" y="3810000"/>
            <a:ext cx="914400" cy="457200"/>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724400" y="4572000"/>
            <a:ext cx="762000" cy="228600"/>
          </a:xfrm>
          <a:prstGeom prst="rect">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Aim 1</a:t>
            </a:r>
            <a:endParaRPr lang="en-US" dirty="0"/>
          </a:p>
        </p:txBody>
      </p:sp>
      <p:sp>
        <p:nvSpPr>
          <p:cNvPr id="3" name="Content Placeholder 2"/>
          <p:cNvSpPr>
            <a:spLocks noGrp="1"/>
          </p:cNvSpPr>
          <p:nvPr>
            <p:ph idx="1"/>
          </p:nvPr>
        </p:nvSpPr>
        <p:spPr/>
        <p:txBody>
          <a:bodyPr anchor="ctr" anchorCtr="1">
            <a:normAutofit/>
          </a:bodyPr>
          <a:lstStyle/>
          <a:p>
            <a:pPr>
              <a:buNone/>
            </a:pPr>
            <a:r>
              <a:rPr lang="en-US" dirty="0" smtClean="0"/>
              <a:t>Determine if </a:t>
            </a:r>
            <a:r>
              <a:rPr lang="en-US" dirty="0" err="1" smtClean="0"/>
              <a:t>G</a:t>
            </a:r>
            <a:r>
              <a:rPr lang="en-US" baseline="-25000" dirty="0" err="1" smtClean="0"/>
              <a:t>q</a:t>
            </a:r>
            <a:r>
              <a:rPr lang="en-US" dirty="0" smtClean="0"/>
              <a:t> mediated Ca</a:t>
            </a:r>
            <a:r>
              <a:rPr lang="en-US" baseline="30000" dirty="0" smtClean="0"/>
              <a:t>2+</a:t>
            </a:r>
            <a:r>
              <a:rPr lang="en-US" dirty="0" smtClean="0"/>
              <a:t> signaling is up-regulated in AF and/or heart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noGrp="1"/>
          </p:cNvGraphicFramePr>
          <p:nvPr/>
        </p:nvGraphicFramePr>
        <p:xfrm>
          <a:off x="1676400" y="1600200"/>
          <a:ext cx="746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sz="4400" dirty="0" err="1" smtClean="0"/>
              <a:t>G</a:t>
            </a:r>
            <a:r>
              <a:rPr lang="en-US" sz="4400" baseline="-25000" dirty="0" err="1" smtClean="0"/>
              <a:t>q</a:t>
            </a:r>
            <a:r>
              <a:rPr lang="en-US" sz="4400" dirty="0" smtClean="0"/>
              <a:t> Protein Expression Increases in the PLA after </a:t>
            </a:r>
            <a:r>
              <a:rPr lang="en-US" sz="4400" dirty="0" err="1" smtClean="0"/>
              <a:t>Tachypacing</a:t>
            </a:r>
            <a:endParaRPr lang="en-US" dirty="0"/>
          </a:p>
        </p:txBody>
      </p:sp>
      <p:pic>
        <p:nvPicPr>
          <p:cNvPr id="36" name="Picture 2"/>
          <p:cNvPicPr>
            <a:picLocks noChangeAspect="1" noChangeArrowheads="1"/>
          </p:cNvPicPr>
          <p:nvPr/>
        </p:nvPicPr>
        <p:blipFill>
          <a:blip r:embed="rId3" cstate="print"/>
          <a:srcRect l="1807" t="41379" r="1807" b="27586"/>
          <a:stretch>
            <a:fillRect/>
          </a:stretch>
        </p:blipFill>
        <p:spPr bwMode="auto">
          <a:xfrm>
            <a:off x="2743200" y="5638185"/>
            <a:ext cx="6172200" cy="534015"/>
          </a:xfrm>
          <a:prstGeom prst="rect">
            <a:avLst/>
          </a:prstGeom>
          <a:noFill/>
          <a:ln w="9525">
            <a:noFill/>
            <a:miter lim="800000"/>
            <a:headEnd/>
            <a:tailEnd/>
          </a:ln>
          <a:effectLst/>
        </p:spPr>
      </p:pic>
      <p:grpSp>
        <p:nvGrpSpPr>
          <p:cNvPr id="32" name="Group 31"/>
          <p:cNvGrpSpPr/>
          <p:nvPr/>
        </p:nvGrpSpPr>
        <p:grpSpPr>
          <a:xfrm>
            <a:off x="1484580" y="5029200"/>
            <a:ext cx="1182420" cy="1476519"/>
            <a:chOff x="7555251" y="4507580"/>
            <a:chExt cx="1714483" cy="2100646"/>
          </a:xfrm>
        </p:grpSpPr>
        <p:pic>
          <p:nvPicPr>
            <p:cNvPr id="33" name="Picture 32" descr="4-22-10 memcode stain.tif"/>
            <p:cNvPicPr>
              <a:picLocks noChangeAspect="1"/>
            </p:cNvPicPr>
            <p:nvPr/>
          </p:nvPicPr>
          <p:blipFill>
            <a:blip r:embed="rId4" cstate="print"/>
            <a:srcRect l="32813"/>
            <a:stretch>
              <a:fillRect/>
            </a:stretch>
          </p:blipFill>
          <p:spPr>
            <a:xfrm>
              <a:off x="7749563" y="5374859"/>
              <a:ext cx="1325860" cy="1233367"/>
            </a:xfrm>
            <a:prstGeom prst="rect">
              <a:avLst/>
            </a:prstGeom>
            <a:solidFill>
              <a:schemeClr val="bg1"/>
            </a:solidFill>
            <a:ln w="25400">
              <a:solidFill>
                <a:schemeClr val="tx1"/>
              </a:solidFill>
            </a:ln>
          </p:spPr>
        </p:pic>
        <p:sp>
          <p:nvSpPr>
            <p:cNvPr id="34" name="TextBox 33"/>
            <p:cNvSpPr txBox="1"/>
            <p:nvPr/>
          </p:nvSpPr>
          <p:spPr>
            <a:xfrm>
              <a:off x="7555251" y="4507580"/>
              <a:ext cx="1714483" cy="831960"/>
            </a:xfrm>
            <a:prstGeom prst="rect">
              <a:avLst/>
            </a:prstGeom>
            <a:noFill/>
          </p:spPr>
          <p:txBody>
            <a:bodyPr wrap="square" rtlCol="0">
              <a:spAutoFit/>
            </a:bodyPr>
            <a:lstStyle/>
            <a:p>
              <a:pPr algn="ctr"/>
              <a:r>
                <a:rPr lang="en-US" sz="1600" dirty="0" smtClean="0"/>
                <a:t>MemCode Stain</a:t>
              </a:r>
              <a:endParaRPr lang="en-US" sz="1600" dirty="0"/>
            </a:p>
          </p:txBody>
        </p:sp>
      </p:grpSp>
      <p:sp>
        <p:nvSpPr>
          <p:cNvPr id="8" name="Rectangle 7"/>
          <p:cNvSpPr/>
          <p:nvPr/>
        </p:nvSpPr>
        <p:spPr>
          <a:xfrm rot="16200000">
            <a:off x="-285067" y="3067735"/>
            <a:ext cx="3429002" cy="646331"/>
          </a:xfrm>
          <a:prstGeom prst="rect">
            <a:avLst/>
          </a:prstGeom>
          <a:solidFill>
            <a:prstClr val="white"/>
          </a:solidFill>
        </p:spPr>
        <p:txBody>
          <a:bodyPr wrap="square">
            <a:spAutoFit/>
          </a:bodyPr>
          <a:lstStyle/>
          <a:p>
            <a:pPr algn="ctr"/>
            <a:r>
              <a:rPr lang="en-US" b="1" dirty="0" smtClean="0"/>
              <a:t>G</a:t>
            </a:r>
            <a:r>
              <a:rPr lang="en-US" b="1" baseline="-25000" dirty="0" smtClean="0"/>
              <a:t>q</a:t>
            </a:r>
            <a:r>
              <a:rPr lang="en-US" b="1" dirty="0" smtClean="0"/>
              <a:t> Expression Normalized to </a:t>
            </a:r>
          </a:p>
          <a:p>
            <a:pPr algn="ctr"/>
            <a:r>
              <a:rPr lang="en-US" b="1" dirty="0" err="1" smtClean="0"/>
              <a:t>MemCode</a:t>
            </a:r>
            <a:r>
              <a:rPr lang="en-US" b="1" dirty="0" smtClean="0"/>
              <a:t> Staining</a:t>
            </a:r>
            <a:endParaRPr lang="en-US" b="1" dirty="0"/>
          </a:p>
        </p:txBody>
      </p:sp>
      <p:grpSp>
        <p:nvGrpSpPr>
          <p:cNvPr id="10" name="Group 9"/>
          <p:cNvGrpSpPr/>
          <p:nvPr/>
        </p:nvGrpSpPr>
        <p:grpSpPr>
          <a:xfrm>
            <a:off x="3505200" y="2057400"/>
            <a:ext cx="1143001" cy="1706879"/>
            <a:chOff x="3047999" y="2057400"/>
            <a:chExt cx="1143001" cy="1859279"/>
          </a:xfrm>
        </p:grpSpPr>
        <p:grpSp>
          <p:nvGrpSpPr>
            <p:cNvPr id="11" name="Group 62"/>
            <p:cNvGrpSpPr/>
            <p:nvPr/>
          </p:nvGrpSpPr>
          <p:grpSpPr>
            <a:xfrm>
              <a:off x="3047999" y="2362199"/>
              <a:ext cx="1143001" cy="1554480"/>
              <a:chOff x="2667001" y="2362199"/>
              <a:chExt cx="1524000" cy="1554480"/>
            </a:xfrm>
          </p:grpSpPr>
          <p:grpSp>
            <p:nvGrpSpPr>
              <p:cNvPr id="13" name="Group 61"/>
              <p:cNvGrpSpPr/>
              <p:nvPr/>
            </p:nvGrpSpPr>
            <p:grpSpPr>
              <a:xfrm>
                <a:off x="2667001" y="2362199"/>
                <a:ext cx="1524000" cy="457200"/>
                <a:chOff x="2667001" y="2362199"/>
                <a:chExt cx="1524000" cy="457200"/>
              </a:xfrm>
            </p:grpSpPr>
            <p:cxnSp>
              <p:nvCxnSpPr>
                <p:cNvPr id="15" name="Straight Connector 14"/>
                <p:cNvCxnSpPr/>
                <p:nvPr/>
              </p:nvCxnSpPr>
              <p:spPr>
                <a:xfrm rot="10800000" flipH="1" flipV="1">
                  <a:off x="2667001" y="2362199"/>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3962400" y="2590799"/>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rot="5400000" flipH="1" flipV="1">
                <a:off x="1889761" y="3139439"/>
                <a:ext cx="15544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238499" y="2057400"/>
              <a:ext cx="762000" cy="502885"/>
            </a:xfrm>
            <a:prstGeom prst="rect">
              <a:avLst/>
            </a:prstGeom>
            <a:noFill/>
          </p:spPr>
          <p:txBody>
            <a:bodyPr wrap="square" rtlCol="0">
              <a:spAutoFit/>
            </a:bodyPr>
            <a:lstStyle/>
            <a:p>
              <a:pPr algn="ctr"/>
              <a:r>
                <a:rPr lang="en-US" sz="2400" b="1" dirty="0" smtClean="0"/>
                <a:t>*</a:t>
              </a:r>
              <a:endParaRPr lang="en-US" sz="2400" b="1" dirty="0"/>
            </a:p>
          </p:txBody>
        </p:sp>
      </p:grpSp>
      <p:sp>
        <p:nvSpPr>
          <p:cNvPr id="28" name="TextBox 11"/>
          <p:cNvSpPr txBox="1"/>
          <p:nvPr/>
        </p:nvSpPr>
        <p:spPr>
          <a:xfrm>
            <a:off x="6629364" y="6396335"/>
            <a:ext cx="251463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400" b="1" dirty="0" smtClean="0"/>
              <a:t>*</a:t>
            </a:r>
            <a:r>
              <a:rPr lang="en-US" sz="1800" b="1" dirty="0" smtClean="0"/>
              <a:t> </a:t>
            </a:r>
            <a:r>
              <a:rPr lang="en-US" sz="1800" i="1" dirty="0" smtClean="0"/>
              <a:t>P</a:t>
            </a:r>
            <a:r>
              <a:rPr lang="en-US" sz="1800" dirty="0" smtClean="0"/>
              <a:t> &lt; .10</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 Expression of the 7 </a:t>
            </a:r>
            <a:r>
              <a:rPr lang="en-US" dirty="0" err="1" smtClean="0"/>
              <a:t>Isoforms</a:t>
            </a:r>
            <a:r>
              <a:rPr lang="en-US" dirty="0" smtClean="0"/>
              <a:t> of TRPC in the PLA</a:t>
            </a:r>
            <a:endParaRPr lang="en-US" dirty="0"/>
          </a:p>
        </p:txBody>
      </p:sp>
      <p:grpSp>
        <p:nvGrpSpPr>
          <p:cNvPr id="4" name="Group 3"/>
          <p:cNvGrpSpPr/>
          <p:nvPr/>
        </p:nvGrpSpPr>
        <p:grpSpPr>
          <a:xfrm>
            <a:off x="1143000" y="1676400"/>
            <a:ext cx="8001000" cy="4953000"/>
            <a:chOff x="1395984" y="1447800"/>
            <a:chExt cx="8001000" cy="4953000"/>
          </a:xfrm>
        </p:grpSpPr>
        <p:grpSp>
          <p:nvGrpSpPr>
            <p:cNvPr id="5" name="Group 111"/>
            <p:cNvGrpSpPr/>
            <p:nvPr/>
          </p:nvGrpSpPr>
          <p:grpSpPr>
            <a:xfrm>
              <a:off x="1395984" y="1447800"/>
              <a:ext cx="6071616" cy="2286000"/>
              <a:chOff x="1472184" y="990600"/>
              <a:chExt cx="6071616" cy="2286000"/>
            </a:xfrm>
          </p:grpSpPr>
          <p:pic>
            <p:nvPicPr>
              <p:cNvPr id="39" name="Picture 26" descr="IMG00043 cropped.tif"/>
              <p:cNvPicPr>
                <a:picLocks noChangeAspect="1"/>
              </p:cNvPicPr>
              <p:nvPr/>
            </p:nvPicPr>
            <p:blipFill>
              <a:blip r:embed="rId2" cstate="print"/>
              <a:srcRect l="30099" t="31030" b="29091"/>
              <a:stretch>
                <a:fillRect/>
              </a:stretch>
            </p:blipFill>
            <p:spPr>
              <a:xfrm>
                <a:off x="2438400" y="1847247"/>
                <a:ext cx="3933924" cy="1222174"/>
              </a:xfrm>
              <a:prstGeom prst="rect">
                <a:avLst/>
              </a:prstGeom>
            </p:spPr>
          </p:pic>
          <p:grpSp>
            <p:nvGrpSpPr>
              <p:cNvPr id="40" name="Group 51"/>
              <p:cNvGrpSpPr/>
              <p:nvPr/>
            </p:nvGrpSpPr>
            <p:grpSpPr>
              <a:xfrm>
                <a:off x="1472184" y="1871246"/>
                <a:ext cx="900820" cy="1192364"/>
                <a:chOff x="1472184" y="2252246"/>
                <a:chExt cx="900820" cy="1192364"/>
              </a:xfrm>
            </p:grpSpPr>
            <p:grpSp>
              <p:nvGrpSpPr>
                <p:cNvPr id="57" name="Group 47"/>
                <p:cNvGrpSpPr/>
                <p:nvPr/>
              </p:nvGrpSpPr>
              <p:grpSpPr>
                <a:xfrm>
                  <a:off x="1472184" y="2252246"/>
                  <a:ext cx="900820" cy="338554"/>
                  <a:chOff x="1472184" y="2177663"/>
                  <a:chExt cx="900820" cy="338554"/>
                </a:xfrm>
              </p:grpSpPr>
              <p:sp>
                <p:nvSpPr>
                  <p:cNvPr id="67" name="TextBox 37"/>
                  <p:cNvSpPr txBox="1"/>
                  <p:nvPr/>
                </p:nvSpPr>
                <p:spPr>
                  <a:xfrm>
                    <a:off x="1472184" y="2177663"/>
                    <a:ext cx="685800" cy="338554"/>
                  </a:xfrm>
                  <a:prstGeom prst="rect">
                    <a:avLst/>
                  </a:prstGeom>
                  <a:noFill/>
                </p:spPr>
                <p:txBody>
                  <a:bodyPr wrap="square" rtlCol="0">
                    <a:spAutoFit/>
                  </a:bodyPr>
                  <a:lstStyle/>
                  <a:p>
                    <a:pPr algn="r"/>
                    <a:r>
                      <a:rPr lang="en-US" sz="1600" dirty="0" smtClean="0"/>
                      <a:t>800</a:t>
                    </a:r>
                    <a:endParaRPr lang="en-US" sz="1600" dirty="0"/>
                  </a:p>
                </p:txBody>
              </p:sp>
              <p:cxnSp>
                <p:nvCxnSpPr>
                  <p:cNvPr id="68" name="Straight Connector 67"/>
                  <p:cNvCxnSpPr/>
                  <p:nvPr/>
                </p:nvCxnSpPr>
                <p:spPr>
                  <a:xfrm>
                    <a:off x="2114550" y="2346940"/>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49"/>
                <p:cNvGrpSpPr/>
                <p:nvPr/>
              </p:nvGrpSpPr>
              <p:grpSpPr>
                <a:xfrm>
                  <a:off x="1472184" y="2861846"/>
                  <a:ext cx="900820" cy="338554"/>
                  <a:chOff x="1472184" y="2819400"/>
                  <a:chExt cx="900820" cy="338554"/>
                </a:xfrm>
              </p:grpSpPr>
              <p:sp>
                <p:nvSpPr>
                  <p:cNvPr id="65" name="TextBox 64"/>
                  <p:cNvSpPr txBox="1"/>
                  <p:nvPr/>
                </p:nvSpPr>
                <p:spPr>
                  <a:xfrm>
                    <a:off x="1472184" y="2819400"/>
                    <a:ext cx="685800" cy="338554"/>
                  </a:xfrm>
                  <a:prstGeom prst="rect">
                    <a:avLst/>
                  </a:prstGeom>
                  <a:noFill/>
                </p:spPr>
                <p:txBody>
                  <a:bodyPr wrap="square" rtlCol="0">
                    <a:spAutoFit/>
                  </a:bodyPr>
                  <a:lstStyle/>
                  <a:p>
                    <a:pPr algn="r"/>
                    <a:r>
                      <a:rPr lang="en-US" sz="1600" dirty="0" smtClean="0"/>
                      <a:t>300</a:t>
                    </a:r>
                    <a:endParaRPr lang="en-US" sz="1600" dirty="0"/>
                  </a:p>
                </p:txBody>
              </p:sp>
              <p:cxnSp>
                <p:nvCxnSpPr>
                  <p:cNvPr id="66" name="Straight Connector 65"/>
                  <p:cNvCxnSpPr/>
                  <p:nvPr/>
                </p:nvCxnSpPr>
                <p:spPr>
                  <a:xfrm>
                    <a:off x="2114550" y="2988677"/>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0"/>
                <p:cNvGrpSpPr/>
                <p:nvPr/>
              </p:nvGrpSpPr>
              <p:grpSpPr>
                <a:xfrm>
                  <a:off x="1472184" y="3106056"/>
                  <a:ext cx="900820" cy="338554"/>
                  <a:chOff x="1472184" y="3106056"/>
                  <a:chExt cx="900820" cy="338554"/>
                </a:xfrm>
              </p:grpSpPr>
              <p:sp>
                <p:nvSpPr>
                  <p:cNvPr id="63" name="TextBox 62"/>
                  <p:cNvSpPr txBox="1"/>
                  <p:nvPr/>
                </p:nvSpPr>
                <p:spPr>
                  <a:xfrm>
                    <a:off x="1472184" y="3106056"/>
                    <a:ext cx="685800" cy="338554"/>
                  </a:xfrm>
                  <a:prstGeom prst="rect">
                    <a:avLst/>
                  </a:prstGeom>
                  <a:noFill/>
                </p:spPr>
                <p:txBody>
                  <a:bodyPr wrap="square" rtlCol="0">
                    <a:spAutoFit/>
                  </a:bodyPr>
                  <a:lstStyle/>
                  <a:p>
                    <a:pPr algn="r"/>
                    <a:r>
                      <a:rPr lang="en-US" sz="1600" dirty="0" smtClean="0"/>
                      <a:t>200</a:t>
                    </a:r>
                    <a:endParaRPr lang="en-US" sz="1600" dirty="0"/>
                  </a:p>
                </p:txBody>
              </p:sp>
              <p:cxnSp>
                <p:nvCxnSpPr>
                  <p:cNvPr id="64" name="Straight Connector 63"/>
                  <p:cNvCxnSpPr/>
                  <p:nvPr/>
                </p:nvCxnSpPr>
                <p:spPr>
                  <a:xfrm>
                    <a:off x="2114550" y="3275333"/>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48"/>
                <p:cNvGrpSpPr/>
                <p:nvPr/>
              </p:nvGrpSpPr>
              <p:grpSpPr>
                <a:xfrm>
                  <a:off x="1472184" y="2557046"/>
                  <a:ext cx="900820" cy="338554"/>
                  <a:chOff x="1472184" y="2465357"/>
                  <a:chExt cx="900820" cy="338554"/>
                </a:xfrm>
              </p:grpSpPr>
              <p:sp>
                <p:nvSpPr>
                  <p:cNvPr id="61" name="TextBox 60"/>
                  <p:cNvSpPr txBox="1"/>
                  <p:nvPr/>
                </p:nvSpPr>
                <p:spPr>
                  <a:xfrm>
                    <a:off x="1472184" y="2465357"/>
                    <a:ext cx="685800" cy="338554"/>
                  </a:xfrm>
                  <a:prstGeom prst="rect">
                    <a:avLst/>
                  </a:prstGeom>
                  <a:noFill/>
                </p:spPr>
                <p:txBody>
                  <a:bodyPr wrap="square" rtlCol="0">
                    <a:spAutoFit/>
                  </a:bodyPr>
                  <a:lstStyle/>
                  <a:p>
                    <a:pPr algn="r"/>
                    <a:r>
                      <a:rPr lang="en-US" sz="1600" dirty="0" smtClean="0"/>
                      <a:t>500</a:t>
                    </a:r>
                    <a:endParaRPr lang="en-US" sz="1600" dirty="0"/>
                  </a:p>
                </p:txBody>
              </p:sp>
              <p:cxnSp>
                <p:nvCxnSpPr>
                  <p:cNvPr id="62" name="Straight Connector 61"/>
                  <p:cNvCxnSpPr/>
                  <p:nvPr/>
                </p:nvCxnSpPr>
                <p:spPr>
                  <a:xfrm>
                    <a:off x="2114550" y="2634634"/>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Group 77"/>
              <p:cNvGrpSpPr/>
              <p:nvPr/>
            </p:nvGrpSpPr>
            <p:grpSpPr>
              <a:xfrm>
                <a:off x="2267712" y="2999601"/>
                <a:ext cx="4258056" cy="276999"/>
                <a:chOff x="2267712" y="3380601"/>
                <a:chExt cx="4258056" cy="276999"/>
              </a:xfrm>
            </p:grpSpPr>
            <p:sp>
              <p:nvSpPr>
                <p:cNvPr id="50" name="TextBox 49"/>
                <p:cNvSpPr txBox="1"/>
                <p:nvPr/>
              </p:nvSpPr>
              <p:spPr>
                <a:xfrm>
                  <a:off x="4547616" y="3380601"/>
                  <a:ext cx="838200" cy="276999"/>
                </a:xfrm>
                <a:prstGeom prst="rect">
                  <a:avLst/>
                </a:prstGeom>
                <a:noFill/>
              </p:spPr>
              <p:txBody>
                <a:bodyPr wrap="square" rtlCol="0">
                  <a:spAutoFit/>
                </a:bodyPr>
                <a:lstStyle/>
                <a:p>
                  <a:pPr algn="ctr"/>
                  <a:r>
                    <a:rPr lang="en-US" sz="1200" b="1" dirty="0" smtClean="0"/>
                    <a:t>550 bp</a:t>
                  </a:r>
                  <a:endParaRPr lang="en-US" sz="1200" b="1" dirty="0"/>
                </a:p>
              </p:txBody>
            </p:sp>
            <p:sp>
              <p:nvSpPr>
                <p:cNvPr id="51" name="TextBox 50"/>
                <p:cNvSpPr txBox="1"/>
                <p:nvPr/>
              </p:nvSpPr>
              <p:spPr>
                <a:xfrm>
                  <a:off x="3977640" y="3380601"/>
                  <a:ext cx="838200" cy="276999"/>
                </a:xfrm>
                <a:prstGeom prst="rect">
                  <a:avLst/>
                </a:prstGeom>
                <a:noFill/>
              </p:spPr>
              <p:txBody>
                <a:bodyPr wrap="square" rtlCol="0">
                  <a:spAutoFit/>
                </a:bodyPr>
                <a:lstStyle/>
                <a:p>
                  <a:pPr algn="ctr"/>
                  <a:r>
                    <a:rPr lang="en-US" sz="1200" b="1" dirty="0" smtClean="0"/>
                    <a:t>335 bp</a:t>
                  </a:r>
                  <a:endParaRPr lang="en-US" sz="1200" b="1" dirty="0"/>
                </a:p>
              </p:txBody>
            </p:sp>
            <p:sp>
              <p:nvSpPr>
                <p:cNvPr id="52" name="TextBox 51"/>
                <p:cNvSpPr txBox="1"/>
                <p:nvPr/>
              </p:nvSpPr>
              <p:spPr>
                <a:xfrm>
                  <a:off x="3407664" y="3380601"/>
                  <a:ext cx="838200" cy="276999"/>
                </a:xfrm>
                <a:prstGeom prst="rect">
                  <a:avLst/>
                </a:prstGeom>
                <a:noFill/>
              </p:spPr>
              <p:txBody>
                <a:bodyPr wrap="square" rtlCol="0">
                  <a:spAutoFit/>
                </a:bodyPr>
                <a:lstStyle/>
                <a:p>
                  <a:pPr algn="ctr"/>
                  <a:r>
                    <a:rPr lang="en-US" sz="1200" b="1" dirty="0" smtClean="0"/>
                    <a:t>206 bp</a:t>
                  </a:r>
                  <a:endParaRPr lang="en-US" sz="1200" b="1" dirty="0"/>
                </a:p>
              </p:txBody>
            </p:sp>
            <p:sp>
              <p:nvSpPr>
                <p:cNvPr id="53" name="TextBox 52"/>
                <p:cNvSpPr txBox="1"/>
                <p:nvPr/>
              </p:nvSpPr>
              <p:spPr>
                <a:xfrm>
                  <a:off x="2837688" y="3380601"/>
                  <a:ext cx="838200" cy="276999"/>
                </a:xfrm>
                <a:prstGeom prst="rect">
                  <a:avLst/>
                </a:prstGeom>
                <a:noFill/>
              </p:spPr>
              <p:txBody>
                <a:bodyPr wrap="square" rtlCol="0">
                  <a:spAutoFit/>
                </a:bodyPr>
                <a:lstStyle/>
                <a:p>
                  <a:pPr algn="ctr"/>
                  <a:r>
                    <a:rPr lang="en-US" sz="1200" b="1" dirty="0" smtClean="0"/>
                    <a:t>462 bp</a:t>
                  </a:r>
                  <a:endParaRPr lang="en-US" sz="1200" b="1" dirty="0"/>
                </a:p>
              </p:txBody>
            </p:sp>
            <p:sp>
              <p:nvSpPr>
                <p:cNvPr id="54" name="TextBox 53"/>
                <p:cNvSpPr txBox="1"/>
                <p:nvPr/>
              </p:nvSpPr>
              <p:spPr>
                <a:xfrm>
                  <a:off x="2267712" y="3380601"/>
                  <a:ext cx="838200" cy="276999"/>
                </a:xfrm>
                <a:prstGeom prst="rect">
                  <a:avLst/>
                </a:prstGeom>
                <a:noFill/>
              </p:spPr>
              <p:txBody>
                <a:bodyPr wrap="square" rtlCol="0">
                  <a:spAutoFit/>
                </a:bodyPr>
                <a:lstStyle/>
                <a:p>
                  <a:pPr algn="ctr"/>
                  <a:r>
                    <a:rPr lang="en-US" sz="1200" b="1" dirty="0" smtClean="0"/>
                    <a:t>479 bp</a:t>
                  </a:r>
                  <a:endParaRPr lang="en-US" sz="1200" b="1" dirty="0"/>
                </a:p>
              </p:txBody>
            </p:sp>
            <p:sp>
              <p:nvSpPr>
                <p:cNvPr id="55" name="TextBox 54"/>
                <p:cNvSpPr txBox="1"/>
                <p:nvPr/>
              </p:nvSpPr>
              <p:spPr>
                <a:xfrm>
                  <a:off x="5117592" y="3380601"/>
                  <a:ext cx="838200" cy="276999"/>
                </a:xfrm>
                <a:prstGeom prst="rect">
                  <a:avLst/>
                </a:prstGeom>
                <a:noFill/>
              </p:spPr>
              <p:txBody>
                <a:bodyPr wrap="square" rtlCol="0">
                  <a:spAutoFit/>
                </a:bodyPr>
                <a:lstStyle/>
                <a:p>
                  <a:pPr algn="ctr"/>
                  <a:r>
                    <a:rPr lang="en-US" sz="1200" b="1" dirty="0" smtClean="0"/>
                    <a:t>680 bp</a:t>
                  </a:r>
                  <a:endParaRPr lang="en-US" sz="1200" b="1" dirty="0"/>
                </a:p>
              </p:txBody>
            </p:sp>
            <p:sp>
              <p:nvSpPr>
                <p:cNvPr id="56" name="TextBox 55"/>
                <p:cNvSpPr txBox="1"/>
                <p:nvPr/>
              </p:nvSpPr>
              <p:spPr>
                <a:xfrm>
                  <a:off x="5687568" y="3380601"/>
                  <a:ext cx="838200" cy="276999"/>
                </a:xfrm>
                <a:prstGeom prst="rect">
                  <a:avLst/>
                </a:prstGeom>
                <a:noFill/>
              </p:spPr>
              <p:txBody>
                <a:bodyPr wrap="square" rtlCol="0">
                  <a:spAutoFit/>
                </a:bodyPr>
                <a:lstStyle/>
                <a:p>
                  <a:pPr algn="ctr"/>
                  <a:r>
                    <a:rPr lang="en-US" sz="1200" b="1" dirty="0" smtClean="0"/>
                    <a:t>393 bp</a:t>
                  </a:r>
                  <a:endParaRPr lang="en-US" sz="1200" b="1" dirty="0"/>
                </a:p>
              </p:txBody>
            </p:sp>
          </p:grpSp>
          <p:grpSp>
            <p:nvGrpSpPr>
              <p:cNvPr id="42" name="Group 78"/>
              <p:cNvGrpSpPr/>
              <p:nvPr/>
            </p:nvGrpSpPr>
            <p:grpSpPr>
              <a:xfrm>
                <a:off x="2286000" y="990600"/>
                <a:ext cx="5257800" cy="369332"/>
                <a:chOff x="2286000" y="1371600"/>
                <a:chExt cx="5257800" cy="369332"/>
              </a:xfrm>
            </p:grpSpPr>
            <p:sp>
              <p:nvSpPr>
                <p:cNvPr id="43" name="TextBox 42"/>
                <p:cNvSpPr txBox="1"/>
                <p:nvPr/>
              </p:nvSpPr>
              <p:spPr>
                <a:xfrm>
                  <a:off x="2286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1</a:t>
                  </a:r>
                  <a:endParaRPr lang="en-US" dirty="0"/>
                </a:p>
              </p:txBody>
            </p:sp>
            <p:sp>
              <p:nvSpPr>
                <p:cNvPr id="44" name="TextBox 43"/>
                <p:cNvSpPr txBox="1"/>
                <p:nvPr/>
              </p:nvSpPr>
              <p:spPr>
                <a:xfrm>
                  <a:off x="28575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2</a:t>
                  </a:r>
                  <a:endParaRPr lang="en-US" dirty="0"/>
                </a:p>
              </p:txBody>
            </p:sp>
            <p:sp>
              <p:nvSpPr>
                <p:cNvPr id="45" name="TextBox 44"/>
                <p:cNvSpPr txBox="1"/>
                <p:nvPr/>
              </p:nvSpPr>
              <p:spPr>
                <a:xfrm>
                  <a:off x="3429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3</a:t>
                  </a:r>
                  <a:endParaRPr lang="en-US" dirty="0"/>
                </a:p>
              </p:txBody>
            </p:sp>
            <p:sp>
              <p:nvSpPr>
                <p:cNvPr id="46" name="TextBox 45"/>
                <p:cNvSpPr txBox="1"/>
                <p:nvPr/>
              </p:nvSpPr>
              <p:spPr>
                <a:xfrm>
                  <a:off x="40005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4</a:t>
                  </a:r>
                  <a:endParaRPr lang="en-US" dirty="0"/>
                </a:p>
              </p:txBody>
            </p:sp>
            <p:sp>
              <p:nvSpPr>
                <p:cNvPr id="47" name="TextBox 46"/>
                <p:cNvSpPr txBox="1"/>
                <p:nvPr/>
              </p:nvSpPr>
              <p:spPr>
                <a:xfrm>
                  <a:off x="4572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5</a:t>
                  </a:r>
                  <a:endParaRPr lang="en-US" dirty="0"/>
                </a:p>
              </p:txBody>
            </p:sp>
            <p:sp>
              <p:nvSpPr>
                <p:cNvPr id="48" name="TextBox 47"/>
                <p:cNvSpPr txBox="1"/>
                <p:nvPr/>
              </p:nvSpPr>
              <p:spPr>
                <a:xfrm>
                  <a:off x="51435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6</a:t>
                  </a:r>
                  <a:endParaRPr lang="en-US" dirty="0"/>
                </a:p>
              </p:txBody>
            </p:sp>
            <p:sp>
              <p:nvSpPr>
                <p:cNvPr id="49" name="TextBox 48"/>
                <p:cNvSpPr txBox="1"/>
                <p:nvPr/>
              </p:nvSpPr>
              <p:spPr>
                <a:xfrm>
                  <a:off x="5715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7</a:t>
                  </a:r>
                  <a:endParaRPr lang="en-US" dirty="0"/>
                </a:p>
              </p:txBody>
            </p:sp>
          </p:grpSp>
        </p:grpSp>
        <p:grpSp>
          <p:nvGrpSpPr>
            <p:cNvPr id="6" name="Group 110"/>
            <p:cNvGrpSpPr/>
            <p:nvPr/>
          </p:nvGrpSpPr>
          <p:grpSpPr>
            <a:xfrm>
              <a:off x="1395984" y="4154793"/>
              <a:ext cx="6071616" cy="2246007"/>
              <a:chOff x="1472184" y="3810000"/>
              <a:chExt cx="6071616" cy="2246007"/>
            </a:xfrm>
          </p:grpSpPr>
          <p:pic>
            <p:nvPicPr>
              <p:cNvPr id="9" name="Picture 8" descr="2-15-10 TRP PCR 4 ROTATED.tif"/>
              <p:cNvPicPr>
                <a:picLocks noChangeAspect="1"/>
              </p:cNvPicPr>
              <p:nvPr/>
            </p:nvPicPr>
            <p:blipFill>
              <a:blip r:embed="rId3" cstate="print"/>
              <a:srcRect l="36000" t="56000" r="14400" b="24800"/>
              <a:stretch>
                <a:fillRect/>
              </a:stretch>
            </p:blipFill>
            <p:spPr>
              <a:xfrm>
                <a:off x="2441448" y="4684776"/>
                <a:ext cx="3930705" cy="1141172"/>
              </a:xfrm>
              <a:prstGeom prst="rect">
                <a:avLst/>
              </a:prstGeom>
            </p:spPr>
          </p:pic>
          <p:grpSp>
            <p:nvGrpSpPr>
              <p:cNvPr id="10" name="Group 81"/>
              <p:cNvGrpSpPr/>
              <p:nvPr/>
            </p:nvGrpSpPr>
            <p:grpSpPr>
              <a:xfrm>
                <a:off x="1472184" y="4648200"/>
                <a:ext cx="900820" cy="1219200"/>
                <a:chOff x="1472184" y="2252246"/>
                <a:chExt cx="900820" cy="1219200"/>
              </a:xfrm>
            </p:grpSpPr>
            <p:grpSp>
              <p:nvGrpSpPr>
                <p:cNvPr id="27" name="Group 47"/>
                <p:cNvGrpSpPr/>
                <p:nvPr/>
              </p:nvGrpSpPr>
              <p:grpSpPr>
                <a:xfrm>
                  <a:off x="1472184" y="2252246"/>
                  <a:ext cx="900820" cy="338554"/>
                  <a:chOff x="1472184" y="2177663"/>
                  <a:chExt cx="900820" cy="338554"/>
                </a:xfrm>
              </p:grpSpPr>
              <p:sp>
                <p:nvSpPr>
                  <p:cNvPr id="37" name="TextBox 36"/>
                  <p:cNvSpPr txBox="1"/>
                  <p:nvPr/>
                </p:nvSpPr>
                <p:spPr>
                  <a:xfrm>
                    <a:off x="1472184" y="2177663"/>
                    <a:ext cx="685800" cy="338554"/>
                  </a:xfrm>
                  <a:prstGeom prst="rect">
                    <a:avLst/>
                  </a:prstGeom>
                  <a:noFill/>
                </p:spPr>
                <p:txBody>
                  <a:bodyPr wrap="square" rtlCol="0">
                    <a:spAutoFit/>
                  </a:bodyPr>
                  <a:lstStyle/>
                  <a:p>
                    <a:pPr algn="r"/>
                    <a:r>
                      <a:rPr lang="en-US" sz="1600" dirty="0" smtClean="0"/>
                      <a:t>800</a:t>
                    </a:r>
                    <a:endParaRPr lang="en-US" sz="1600" dirty="0"/>
                  </a:p>
                </p:txBody>
              </p:sp>
              <p:cxnSp>
                <p:nvCxnSpPr>
                  <p:cNvPr id="38" name="Straight Connector 37"/>
                  <p:cNvCxnSpPr/>
                  <p:nvPr/>
                </p:nvCxnSpPr>
                <p:spPr>
                  <a:xfrm>
                    <a:off x="2114550" y="2346940"/>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49"/>
                <p:cNvGrpSpPr/>
                <p:nvPr/>
              </p:nvGrpSpPr>
              <p:grpSpPr>
                <a:xfrm>
                  <a:off x="1472184" y="2861846"/>
                  <a:ext cx="900820" cy="338554"/>
                  <a:chOff x="1472184" y="2819400"/>
                  <a:chExt cx="900820" cy="338554"/>
                </a:xfrm>
              </p:grpSpPr>
              <p:sp>
                <p:nvSpPr>
                  <p:cNvPr id="35" name="TextBox 34"/>
                  <p:cNvSpPr txBox="1"/>
                  <p:nvPr/>
                </p:nvSpPr>
                <p:spPr>
                  <a:xfrm>
                    <a:off x="1472184" y="2819400"/>
                    <a:ext cx="685800" cy="338554"/>
                  </a:xfrm>
                  <a:prstGeom prst="rect">
                    <a:avLst/>
                  </a:prstGeom>
                  <a:noFill/>
                </p:spPr>
                <p:txBody>
                  <a:bodyPr wrap="square" rtlCol="0">
                    <a:spAutoFit/>
                  </a:bodyPr>
                  <a:lstStyle/>
                  <a:p>
                    <a:pPr algn="r"/>
                    <a:r>
                      <a:rPr lang="en-US" sz="1600" dirty="0" smtClean="0"/>
                      <a:t>300</a:t>
                    </a:r>
                    <a:endParaRPr lang="en-US" sz="1600" dirty="0"/>
                  </a:p>
                </p:txBody>
              </p:sp>
              <p:cxnSp>
                <p:nvCxnSpPr>
                  <p:cNvPr id="36" name="Straight Connector 35"/>
                  <p:cNvCxnSpPr/>
                  <p:nvPr/>
                </p:nvCxnSpPr>
                <p:spPr>
                  <a:xfrm>
                    <a:off x="2114550" y="2988677"/>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50"/>
                <p:cNvGrpSpPr/>
                <p:nvPr/>
              </p:nvGrpSpPr>
              <p:grpSpPr>
                <a:xfrm>
                  <a:off x="1472184" y="3132892"/>
                  <a:ext cx="900820" cy="338554"/>
                  <a:chOff x="1472184" y="3132892"/>
                  <a:chExt cx="900820" cy="338554"/>
                </a:xfrm>
              </p:grpSpPr>
              <p:sp>
                <p:nvSpPr>
                  <p:cNvPr id="33" name="TextBox 32"/>
                  <p:cNvSpPr txBox="1"/>
                  <p:nvPr/>
                </p:nvSpPr>
                <p:spPr>
                  <a:xfrm>
                    <a:off x="1472184" y="3132892"/>
                    <a:ext cx="685800" cy="338554"/>
                  </a:xfrm>
                  <a:prstGeom prst="rect">
                    <a:avLst/>
                  </a:prstGeom>
                  <a:noFill/>
                </p:spPr>
                <p:txBody>
                  <a:bodyPr wrap="square" rtlCol="0">
                    <a:spAutoFit/>
                  </a:bodyPr>
                  <a:lstStyle/>
                  <a:p>
                    <a:pPr algn="r"/>
                    <a:r>
                      <a:rPr lang="en-US" sz="1600" dirty="0" smtClean="0"/>
                      <a:t>200</a:t>
                    </a:r>
                    <a:endParaRPr lang="en-US" sz="1600" dirty="0"/>
                  </a:p>
                </p:txBody>
              </p:sp>
              <p:cxnSp>
                <p:nvCxnSpPr>
                  <p:cNvPr id="34" name="Straight Connector 33"/>
                  <p:cNvCxnSpPr/>
                  <p:nvPr/>
                </p:nvCxnSpPr>
                <p:spPr>
                  <a:xfrm>
                    <a:off x="2114550" y="3302169"/>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48"/>
                <p:cNvGrpSpPr/>
                <p:nvPr/>
              </p:nvGrpSpPr>
              <p:grpSpPr>
                <a:xfrm>
                  <a:off x="1472184" y="2523292"/>
                  <a:ext cx="900820" cy="338554"/>
                  <a:chOff x="1472184" y="2431603"/>
                  <a:chExt cx="900820" cy="338554"/>
                </a:xfrm>
              </p:grpSpPr>
              <p:sp>
                <p:nvSpPr>
                  <p:cNvPr id="31" name="TextBox 30"/>
                  <p:cNvSpPr txBox="1"/>
                  <p:nvPr/>
                </p:nvSpPr>
                <p:spPr>
                  <a:xfrm>
                    <a:off x="1472184" y="2431603"/>
                    <a:ext cx="685800" cy="338554"/>
                  </a:xfrm>
                  <a:prstGeom prst="rect">
                    <a:avLst/>
                  </a:prstGeom>
                  <a:noFill/>
                </p:spPr>
                <p:txBody>
                  <a:bodyPr wrap="square" rtlCol="0">
                    <a:spAutoFit/>
                  </a:bodyPr>
                  <a:lstStyle/>
                  <a:p>
                    <a:pPr algn="r"/>
                    <a:r>
                      <a:rPr lang="en-US" sz="1600" dirty="0" smtClean="0"/>
                      <a:t>500</a:t>
                    </a:r>
                    <a:endParaRPr lang="en-US" sz="1600" dirty="0"/>
                  </a:p>
                </p:txBody>
              </p:sp>
              <p:cxnSp>
                <p:nvCxnSpPr>
                  <p:cNvPr id="32" name="Straight Connector 31"/>
                  <p:cNvCxnSpPr/>
                  <p:nvPr/>
                </p:nvCxnSpPr>
                <p:spPr>
                  <a:xfrm>
                    <a:off x="2114550" y="2600880"/>
                    <a:ext cx="258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oup 94"/>
              <p:cNvGrpSpPr/>
              <p:nvPr/>
            </p:nvGrpSpPr>
            <p:grpSpPr>
              <a:xfrm>
                <a:off x="2286000" y="3810000"/>
                <a:ext cx="5257800" cy="369332"/>
                <a:chOff x="2286000" y="1371600"/>
                <a:chExt cx="5257800" cy="369332"/>
              </a:xfrm>
            </p:grpSpPr>
            <p:sp>
              <p:nvSpPr>
                <p:cNvPr id="20" name="TextBox 19"/>
                <p:cNvSpPr txBox="1"/>
                <p:nvPr/>
              </p:nvSpPr>
              <p:spPr>
                <a:xfrm>
                  <a:off x="2286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1</a:t>
                  </a:r>
                  <a:endParaRPr lang="en-US" dirty="0"/>
                </a:p>
              </p:txBody>
            </p:sp>
            <p:sp>
              <p:nvSpPr>
                <p:cNvPr id="21" name="TextBox 20"/>
                <p:cNvSpPr txBox="1"/>
                <p:nvPr/>
              </p:nvSpPr>
              <p:spPr>
                <a:xfrm>
                  <a:off x="28575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2</a:t>
                  </a:r>
                  <a:endParaRPr lang="en-US" dirty="0"/>
                </a:p>
              </p:txBody>
            </p:sp>
            <p:sp>
              <p:nvSpPr>
                <p:cNvPr id="22" name="TextBox 21"/>
                <p:cNvSpPr txBox="1"/>
                <p:nvPr/>
              </p:nvSpPr>
              <p:spPr>
                <a:xfrm>
                  <a:off x="3429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3</a:t>
                  </a:r>
                  <a:endParaRPr lang="en-US" dirty="0"/>
                </a:p>
              </p:txBody>
            </p:sp>
            <p:sp>
              <p:nvSpPr>
                <p:cNvPr id="23" name="TextBox 22"/>
                <p:cNvSpPr txBox="1"/>
                <p:nvPr/>
              </p:nvSpPr>
              <p:spPr>
                <a:xfrm>
                  <a:off x="40005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4</a:t>
                  </a:r>
                  <a:endParaRPr lang="en-US" dirty="0"/>
                </a:p>
              </p:txBody>
            </p:sp>
            <p:sp>
              <p:nvSpPr>
                <p:cNvPr id="24" name="TextBox 23"/>
                <p:cNvSpPr txBox="1"/>
                <p:nvPr/>
              </p:nvSpPr>
              <p:spPr>
                <a:xfrm>
                  <a:off x="4572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5</a:t>
                  </a:r>
                  <a:endParaRPr lang="en-US" dirty="0"/>
                </a:p>
              </p:txBody>
            </p:sp>
            <p:sp>
              <p:nvSpPr>
                <p:cNvPr id="25" name="TextBox 24"/>
                <p:cNvSpPr txBox="1"/>
                <p:nvPr/>
              </p:nvSpPr>
              <p:spPr>
                <a:xfrm>
                  <a:off x="51435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6</a:t>
                  </a:r>
                  <a:endParaRPr lang="en-US" dirty="0"/>
                </a:p>
              </p:txBody>
            </p:sp>
            <p:sp>
              <p:nvSpPr>
                <p:cNvPr id="26" name="TextBox 25"/>
                <p:cNvSpPr txBox="1"/>
                <p:nvPr/>
              </p:nvSpPr>
              <p:spPr>
                <a:xfrm>
                  <a:off x="5715000" y="1371600"/>
                  <a:ext cx="1828800" cy="369332"/>
                </a:xfrm>
                <a:prstGeom prst="rect">
                  <a:avLst/>
                </a:prstGeom>
                <a:noFill/>
                <a:scene3d>
                  <a:camera prst="orthographicFront">
                    <a:rot lat="0" lon="0" rev="2700000"/>
                  </a:camera>
                  <a:lightRig rig="threePt" dir="t"/>
                </a:scene3d>
              </p:spPr>
              <p:txBody>
                <a:bodyPr wrap="square" rtlCol="0">
                  <a:spAutoFit/>
                </a:bodyPr>
                <a:lstStyle/>
                <a:p>
                  <a:r>
                    <a:rPr lang="en-US" dirty="0" smtClean="0"/>
                    <a:t>TRPC 7</a:t>
                  </a:r>
                  <a:endParaRPr lang="en-US" dirty="0"/>
                </a:p>
              </p:txBody>
            </p:sp>
          </p:grpSp>
          <p:grpSp>
            <p:nvGrpSpPr>
              <p:cNvPr id="12" name="Group 102"/>
              <p:cNvGrpSpPr/>
              <p:nvPr/>
            </p:nvGrpSpPr>
            <p:grpSpPr>
              <a:xfrm>
                <a:off x="2267712" y="5779008"/>
                <a:ext cx="4258056" cy="276999"/>
                <a:chOff x="2267712" y="3380601"/>
                <a:chExt cx="4258056" cy="276999"/>
              </a:xfrm>
            </p:grpSpPr>
            <p:sp>
              <p:nvSpPr>
                <p:cNvPr id="13" name="TextBox 12"/>
                <p:cNvSpPr txBox="1"/>
                <p:nvPr/>
              </p:nvSpPr>
              <p:spPr>
                <a:xfrm>
                  <a:off x="4547616" y="3380601"/>
                  <a:ext cx="838200" cy="276999"/>
                </a:xfrm>
                <a:prstGeom prst="rect">
                  <a:avLst/>
                </a:prstGeom>
                <a:noFill/>
              </p:spPr>
              <p:txBody>
                <a:bodyPr wrap="square" rtlCol="0">
                  <a:spAutoFit/>
                </a:bodyPr>
                <a:lstStyle/>
                <a:p>
                  <a:pPr algn="ctr"/>
                  <a:r>
                    <a:rPr lang="en-US" sz="1200" b="1" dirty="0" smtClean="0"/>
                    <a:t>550 bp</a:t>
                  </a:r>
                  <a:endParaRPr lang="en-US" sz="1200" b="1" dirty="0"/>
                </a:p>
              </p:txBody>
            </p:sp>
            <p:sp>
              <p:nvSpPr>
                <p:cNvPr id="14" name="TextBox 13"/>
                <p:cNvSpPr txBox="1"/>
                <p:nvPr/>
              </p:nvSpPr>
              <p:spPr>
                <a:xfrm>
                  <a:off x="3977640" y="3380601"/>
                  <a:ext cx="838200" cy="276999"/>
                </a:xfrm>
                <a:prstGeom prst="rect">
                  <a:avLst/>
                </a:prstGeom>
                <a:noFill/>
              </p:spPr>
              <p:txBody>
                <a:bodyPr wrap="square" rtlCol="0">
                  <a:spAutoFit/>
                </a:bodyPr>
                <a:lstStyle/>
                <a:p>
                  <a:pPr algn="ctr"/>
                  <a:r>
                    <a:rPr lang="en-US" sz="1200" b="1" dirty="0" smtClean="0"/>
                    <a:t>335 bp</a:t>
                  </a:r>
                  <a:endParaRPr lang="en-US" sz="1200" b="1" dirty="0"/>
                </a:p>
              </p:txBody>
            </p:sp>
            <p:sp>
              <p:nvSpPr>
                <p:cNvPr id="15" name="TextBox 14"/>
                <p:cNvSpPr txBox="1"/>
                <p:nvPr/>
              </p:nvSpPr>
              <p:spPr>
                <a:xfrm>
                  <a:off x="3407664" y="3380601"/>
                  <a:ext cx="838200" cy="276999"/>
                </a:xfrm>
                <a:prstGeom prst="rect">
                  <a:avLst/>
                </a:prstGeom>
                <a:noFill/>
              </p:spPr>
              <p:txBody>
                <a:bodyPr wrap="square" rtlCol="0">
                  <a:spAutoFit/>
                </a:bodyPr>
                <a:lstStyle/>
                <a:p>
                  <a:pPr algn="ctr"/>
                  <a:r>
                    <a:rPr lang="en-US" sz="1200" b="1" dirty="0" smtClean="0"/>
                    <a:t>206 bp</a:t>
                  </a:r>
                  <a:endParaRPr lang="en-US" sz="1200" b="1" dirty="0"/>
                </a:p>
              </p:txBody>
            </p:sp>
            <p:sp>
              <p:nvSpPr>
                <p:cNvPr id="16" name="TextBox 15"/>
                <p:cNvSpPr txBox="1"/>
                <p:nvPr/>
              </p:nvSpPr>
              <p:spPr>
                <a:xfrm>
                  <a:off x="2837688" y="3380601"/>
                  <a:ext cx="838200" cy="276999"/>
                </a:xfrm>
                <a:prstGeom prst="rect">
                  <a:avLst/>
                </a:prstGeom>
                <a:noFill/>
              </p:spPr>
              <p:txBody>
                <a:bodyPr wrap="square" rtlCol="0">
                  <a:spAutoFit/>
                </a:bodyPr>
                <a:lstStyle/>
                <a:p>
                  <a:pPr algn="ctr"/>
                  <a:r>
                    <a:rPr lang="en-US" sz="1200" b="1" dirty="0" smtClean="0"/>
                    <a:t>462 bp</a:t>
                  </a:r>
                  <a:endParaRPr lang="en-US" sz="1200" b="1" dirty="0"/>
                </a:p>
              </p:txBody>
            </p:sp>
            <p:sp>
              <p:nvSpPr>
                <p:cNvPr id="17" name="TextBox 16"/>
                <p:cNvSpPr txBox="1"/>
                <p:nvPr/>
              </p:nvSpPr>
              <p:spPr>
                <a:xfrm>
                  <a:off x="2267712" y="3380601"/>
                  <a:ext cx="838200" cy="276999"/>
                </a:xfrm>
                <a:prstGeom prst="rect">
                  <a:avLst/>
                </a:prstGeom>
                <a:noFill/>
              </p:spPr>
              <p:txBody>
                <a:bodyPr wrap="square" rtlCol="0">
                  <a:spAutoFit/>
                </a:bodyPr>
                <a:lstStyle/>
                <a:p>
                  <a:pPr algn="ctr"/>
                  <a:r>
                    <a:rPr lang="en-US" sz="1200" b="1" dirty="0" smtClean="0"/>
                    <a:t>479 bp</a:t>
                  </a:r>
                  <a:endParaRPr lang="en-US" sz="1200" b="1" dirty="0"/>
                </a:p>
              </p:txBody>
            </p:sp>
            <p:sp>
              <p:nvSpPr>
                <p:cNvPr id="18" name="TextBox 17"/>
                <p:cNvSpPr txBox="1"/>
                <p:nvPr/>
              </p:nvSpPr>
              <p:spPr>
                <a:xfrm>
                  <a:off x="5117592" y="3380601"/>
                  <a:ext cx="838200" cy="276999"/>
                </a:xfrm>
                <a:prstGeom prst="rect">
                  <a:avLst/>
                </a:prstGeom>
                <a:noFill/>
              </p:spPr>
              <p:txBody>
                <a:bodyPr wrap="square" rtlCol="0">
                  <a:spAutoFit/>
                </a:bodyPr>
                <a:lstStyle/>
                <a:p>
                  <a:pPr algn="ctr"/>
                  <a:r>
                    <a:rPr lang="en-US" sz="1200" b="1" dirty="0" smtClean="0"/>
                    <a:t>680 bp</a:t>
                  </a:r>
                  <a:endParaRPr lang="en-US" sz="1200" b="1" dirty="0"/>
                </a:p>
              </p:txBody>
            </p:sp>
            <p:sp>
              <p:nvSpPr>
                <p:cNvPr id="19" name="TextBox 18"/>
                <p:cNvSpPr txBox="1"/>
                <p:nvPr/>
              </p:nvSpPr>
              <p:spPr>
                <a:xfrm>
                  <a:off x="5687568" y="3380601"/>
                  <a:ext cx="838200" cy="276999"/>
                </a:xfrm>
                <a:prstGeom prst="rect">
                  <a:avLst/>
                </a:prstGeom>
                <a:noFill/>
              </p:spPr>
              <p:txBody>
                <a:bodyPr wrap="square" rtlCol="0">
                  <a:spAutoFit/>
                </a:bodyPr>
                <a:lstStyle/>
                <a:p>
                  <a:pPr algn="ctr"/>
                  <a:r>
                    <a:rPr lang="en-US" sz="1200" b="1" dirty="0" smtClean="0"/>
                    <a:t>393 bp</a:t>
                  </a:r>
                  <a:endParaRPr lang="en-US" sz="1200" b="1" dirty="0"/>
                </a:p>
              </p:txBody>
            </p:sp>
          </p:grpSp>
        </p:grpSp>
        <p:sp>
          <p:nvSpPr>
            <p:cNvPr id="7" name="TextBox 6"/>
            <p:cNvSpPr txBox="1"/>
            <p:nvPr/>
          </p:nvSpPr>
          <p:spPr>
            <a:xfrm>
              <a:off x="6438900" y="2568714"/>
              <a:ext cx="2958084" cy="707886"/>
            </a:xfrm>
            <a:prstGeom prst="rect">
              <a:avLst/>
            </a:prstGeom>
            <a:noFill/>
          </p:spPr>
          <p:txBody>
            <a:bodyPr wrap="square" rtlCol="0">
              <a:spAutoFit/>
            </a:bodyPr>
            <a:lstStyle/>
            <a:p>
              <a:pPr algn="ctr"/>
              <a:r>
                <a:rPr lang="en-US" sz="2000" b="1" dirty="0" smtClean="0"/>
                <a:t>Normal</a:t>
              </a:r>
            </a:p>
            <a:p>
              <a:pPr algn="ctr"/>
              <a:r>
                <a:rPr lang="en-US" sz="2000" b="1" dirty="0" smtClean="0"/>
                <a:t>Posterior Left Atrium</a:t>
              </a:r>
              <a:endParaRPr lang="en-US" sz="2000" b="1" dirty="0"/>
            </a:p>
          </p:txBody>
        </p:sp>
        <p:sp>
          <p:nvSpPr>
            <p:cNvPr id="8" name="TextBox 7"/>
            <p:cNvSpPr txBox="1"/>
            <p:nvPr/>
          </p:nvSpPr>
          <p:spPr>
            <a:xfrm>
              <a:off x="6248400" y="5235714"/>
              <a:ext cx="2895600" cy="707886"/>
            </a:xfrm>
            <a:prstGeom prst="rect">
              <a:avLst/>
            </a:prstGeom>
            <a:noFill/>
          </p:spPr>
          <p:txBody>
            <a:bodyPr wrap="square" rtlCol="0">
              <a:spAutoFit/>
            </a:bodyPr>
            <a:lstStyle/>
            <a:p>
              <a:pPr algn="ctr"/>
              <a:r>
                <a:rPr lang="en-US" sz="2000" b="1" dirty="0" err="1" smtClean="0"/>
                <a:t>Tachypaced</a:t>
              </a:r>
              <a:endParaRPr lang="en-US" sz="2000" b="1" dirty="0" smtClean="0"/>
            </a:p>
            <a:p>
              <a:pPr algn="ctr"/>
              <a:r>
                <a:rPr lang="en-US" sz="2000" b="1" dirty="0" smtClean="0"/>
                <a:t>Posterior Left Atrium</a:t>
              </a:r>
              <a:endParaRPr lang="en-US" sz="2000" b="1" dirty="0"/>
            </a:p>
          </p:txBody>
        </p:sp>
      </p:grpSp>
      <p:grpSp>
        <p:nvGrpSpPr>
          <p:cNvPr id="69" name="Group 68"/>
          <p:cNvGrpSpPr/>
          <p:nvPr/>
        </p:nvGrpSpPr>
        <p:grpSpPr>
          <a:xfrm>
            <a:off x="3255264" y="5181600"/>
            <a:ext cx="2154936" cy="883920"/>
            <a:chOff x="3505200" y="4983480"/>
            <a:chExt cx="2057400" cy="883920"/>
          </a:xfrm>
        </p:grpSpPr>
        <p:sp>
          <p:nvSpPr>
            <p:cNvPr id="70" name="Rectangle 69"/>
            <p:cNvSpPr/>
            <p:nvPr/>
          </p:nvSpPr>
          <p:spPr>
            <a:xfrm>
              <a:off x="3505200" y="5562600"/>
              <a:ext cx="457200"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810000" y="4983480"/>
              <a:ext cx="1752600" cy="307777"/>
            </a:xfrm>
            <a:prstGeom prst="rect">
              <a:avLst/>
            </a:prstGeom>
            <a:noFill/>
          </p:spPr>
          <p:txBody>
            <a:bodyPr wrap="square" rtlCol="0">
              <a:spAutoFit/>
            </a:bodyPr>
            <a:lstStyle/>
            <a:p>
              <a:r>
                <a:rPr lang="en-US" sz="1400" dirty="0" smtClean="0">
                  <a:solidFill>
                    <a:srgbClr val="FFFF00"/>
                  </a:solidFill>
                </a:rPr>
                <a:t>Cardiac Titin (368 bp)</a:t>
              </a:r>
              <a:endParaRPr lang="en-US" sz="1400" dirty="0">
                <a:solidFill>
                  <a:srgbClr val="FFFF00"/>
                </a:solidFill>
              </a:endParaRPr>
            </a:p>
          </p:txBody>
        </p:sp>
        <p:cxnSp>
          <p:nvCxnSpPr>
            <p:cNvPr id="72" name="Straight Connector 71"/>
            <p:cNvCxnSpPr>
              <a:stCxn id="71" idx="1"/>
              <a:endCxn id="70" idx="0"/>
            </p:cNvCxnSpPr>
            <p:nvPr/>
          </p:nvCxnSpPr>
          <p:spPr>
            <a:xfrm rot="10800000" flipV="1">
              <a:off x="3733800" y="5137368"/>
              <a:ext cx="76200" cy="42523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a:off x="2209800" y="5705856"/>
            <a:ext cx="304800" cy="0"/>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85872" y="5779008"/>
            <a:ext cx="304800" cy="0"/>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43656" y="6245352"/>
            <a:ext cx="304800" cy="0"/>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01440" y="5943600"/>
            <a:ext cx="304800" cy="0"/>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017008" y="5486400"/>
            <a:ext cx="304800" cy="0"/>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TRPC3 and TRPC6 Protein Expression Does Not Change</a:t>
            </a:r>
            <a:endParaRPr lang="en-US" dirty="0"/>
          </a:p>
        </p:txBody>
      </p:sp>
      <p:graphicFrame>
        <p:nvGraphicFramePr>
          <p:cNvPr id="5" name="Chart 4"/>
          <p:cNvGraphicFramePr>
            <a:graphicFrameLocks noGrp="1"/>
          </p:cNvGraphicFramePr>
          <p:nvPr/>
        </p:nvGraphicFramePr>
        <p:xfrm>
          <a:off x="1676400" y="1447800"/>
          <a:ext cx="3657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rot="16200000">
            <a:off x="-285066" y="3220134"/>
            <a:ext cx="3276599" cy="646331"/>
          </a:xfrm>
          <a:prstGeom prst="rect">
            <a:avLst/>
          </a:prstGeom>
          <a:solidFill>
            <a:prstClr val="white"/>
          </a:solidFill>
        </p:spPr>
        <p:txBody>
          <a:bodyPr wrap="square">
            <a:spAutoFit/>
          </a:bodyPr>
          <a:lstStyle/>
          <a:p>
            <a:pPr algn="ctr"/>
            <a:r>
              <a:rPr lang="en-US" b="1" dirty="0" smtClean="0"/>
              <a:t>Expression Normalized to </a:t>
            </a:r>
            <a:r>
              <a:rPr lang="en-US" b="1" dirty="0" err="1" smtClean="0"/>
              <a:t>MemCode</a:t>
            </a:r>
            <a:r>
              <a:rPr lang="en-US" b="1" dirty="0" smtClean="0"/>
              <a:t> Staining</a:t>
            </a:r>
            <a:endParaRPr lang="en-US" b="1" dirty="0"/>
          </a:p>
        </p:txBody>
      </p:sp>
      <p:pic>
        <p:nvPicPr>
          <p:cNvPr id="7" name="Picture 2"/>
          <p:cNvPicPr>
            <a:picLocks noChangeAspect="1" noChangeArrowheads="1"/>
          </p:cNvPicPr>
          <p:nvPr/>
        </p:nvPicPr>
        <p:blipFill>
          <a:blip r:embed="rId3" cstate="print"/>
          <a:srcRect t="32877" b="16438"/>
          <a:stretch>
            <a:fillRect/>
          </a:stretch>
        </p:blipFill>
        <p:spPr bwMode="auto">
          <a:xfrm>
            <a:off x="2362200" y="4648200"/>
            <a:ext cx="2814676" cy="232366"/>
          </a:xfrm>
          <a:prstGeom prst="rect">
            <a:avLst/>
          </a:prstGeom>
          <a:noFill/>
          <a:ln w="9525">
            <a:noFill/>
            <a:miter lim="800000"/>
            <a:headEnd/>
            <a:tailEnd/>
          </a:ln>
          <a:effectLst/>
        </p:spPr>
      </p:pic>
      <p:grpSp>
        <p:nvGrpSpPr>
          <p:cNvPr id="8" name="Group 9"/>
          <p:cNvGrpSpPr/>
          <p:nvPr/>
        </p:nvGrpSpPr>
        <p:grpSpPr>
          <a:xfrm>
            <a:off x="4191000" y="5562600"/>
            <a:ext cx="1143000" cy="1219200"/>
            <a:chOff x="762000" y="5334000"/>
            <a:chExt cx="1143000" cy="1219200"/>
          </a:xfrm>
        </p:grpSpPr>
        <p:pic>
          <p:nvPicPr>
            <p:cNvPr id="9" name="Picture 8" descr="4-22-10 memcode stain.tif"/>
            <p:cNvPicPr>
              <a:picLocks noChangeAspect="1"/>
            </p:cNvPicPr>
            <p:nvPr/>
          </p:nvPicPr>
          <p:blipFill>
            <a:blip r:embed="rId4" cstate="print"/>
            <a:srcRect l="32813"/>
            <a:stretch>
              <a:fillRect/>
            </a:stretch>
          </p:blipFill>
          <p:spPr>
            <a:xfrm>
              <a:off x="842220" y="5638800"/>
              <a:ext cx="982560" cy="914400"/>
            </a:xfrm>
            <a:prstGeom prst="rect">
              <a:avLst/>
            </a:prstGeom>
            <a:solidFill>
              <a:schemeClr val="bg1"/>
            </a:solidFill>
            <a:ln w="50800">
              <a:noFill/>
            </a:ln>
          </p:spPr>
        </p:pic>
        <p:sp>
          <p:nvSpPr>
            <p:cNvPr id="10" name="TextBox 9"/>
            <p:cNvSpPr txBox="1"/>
            <p:nvPr/>
          </p:nvSpPr>
          <p:spPr>
            <a:xfrm>
              <a:off x="762000" y="5334000"/>
              <a:ext cx="1143000" cy="338554"/>
            </a:xfrm>
            <a:prstGeom prst="rect">
              <a:avLst/>
            </a:prstGeom>
            <a:noFill/>
          </p:spPr>
          <p:txBody>
            <a:bodyPr wrap="square" rtlCol="0">
              <a:spAutoFit/>
            </a:bodyPr>
            <a:lstStyle/>
            <a:p>
              <a:pPr algn="ctr"/>
              <a:r>
                <a:rPr lang="en-US" sz="1600" dirty="0" err="1" smtClean="0"/>
                <a:t>Memcode</a:t>
              </a:r>
              <a:endParaRPr lang="en-US" sz="1600" dirty="0"/>
            </a:p>
          </p:txBody>
        </p:sp>
      </p:grpSp>
      <p:graphicFrame>
        <p:nvGraphicFramePr>
          <p:cNvPr id="11" name="Chart 10"/>
          <p:cNvGraphicFramePr>
            <a:graphicFrameLocks noGrp="1"/>
          </p:cNvGraphicFramePr>
          <p:nvPr/>
        </p:nvGraphicFramePr>
        <p:xfrm>
          <a:off x="5334000" y="1447800"/>
          <a:ext cx="3810000" cy="4800600"/>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2"/>
          <p:cNvPicPr>
            <a:picLocks noChangeAspect="1" noChangeArrowheads="1"/>
          </p:cNvPicPr>
          <p:nvPr/>
        </p:nvPicPr>
        <p:blipFill>
          <a:blip r:embed="rId6" cstate="print"/>
          <a:srcRect b="23077"/>
          <a:stretch>
            <a:fillRect/>
          </a:stretch>
        </p:blipFill>
        <p:spPr bwMode="auto">
          <a:xfrm>
            <a:off x="6019798" y="4648199"/>
            <a:ext cx="2944368" cy="213360"/>
          </a:xfrm>
          <a:prstGeom prst="rect">
            <a:avLst/>
          </a:prstGeom>
          <a:noFill/>
          <a:ln w="9525">
            <a:noFill/>
            <a:miter lim="800000"/>
            <a:headEnd/>
            <a:tailEnd/>
          </a:ln>
          <a:effectLst/>
        </p:spPr>
      </p:pic>
      <p:grpSp>
        <p:nvGrpSpPr>
          <p:cNvPr id="13" name="Group 14"/>
          <p:cNvGrpSpPr/>
          <p:nvPr/>
        </p:nvGrpSpPr>
        <p:grpSpPr>
          <a:xfrm>
            <a:off x="8001000" y="5562600"/>
            <a:ext cx="1143000" cy="1219200"/>
            <a:chOff x="685800" y="5410200"/>
            <a:chExt cx="1143000" cy="1219200"/>
          </a:xfrm>
        </p:grpSpPr>
        <p:pic>
          <p:nvPicPr>
            <p:cNvPr id="14" name="Picture 13" descr="TRPC6 6-18-10 Memcode Cropped.tif"/>
            <p:cNvPicPr>
              <a:picLocks noChangeAspect="1"/>
            </p:cNvPicPr>
            <p:nvPr/>
          </p:nvPicPr>
          <p:blipFill>
            <a:blip r:embed="rId7" cstate="print"/>
            <a:stretch>
              <a:fillRect/>
            </a:stretch>
          </p:blipFill>
          <p:spPr>
            <a:xfrm>
              <a:off x="723260" y="5715000"/>
              <a:ext cx="1068081" cy="914400"/>
            </a:xfrm>
            <a:prstGeom prst="rect">
              <a:avLst/>
            </a:prstGeom>
          </p:spPr>
        </p:pic>
        <p:sp>
          <p:nvSpPr>
            <p:cNvPr id="15" name="TextBox 14"/>
            <p:cNvSpPr txBox="1"/>
            <p:nvPr/>
          </p:nvSpPr>
          <p:spPr>
            <a:xfrm>
              <a:off x="685800" y="5410200"/>
              <a:ext cx="1143000" cy="338554"/>
            </a:xfrm>
            <a:prstGeom prst="rect">
              <a:avLst/>
            </a:prstGeom>
            <a:noFill/>
          </p:spPr>
          <p:txBody>
            <a:bodyPr wrap="square" rtlCol="0">
              <a:spAutoFit/>
            </a:bodyPr>
            <a:lstStyle/>
            <a:p>
              <a:pPr algn="ctr"/>
              <a:r>
                <a:rPr lang="en-US" sz="1600" dirty="0" err="1" smtClean="0"/>
                <a:t>Memcode</a:t>
              </a:r>
              <a:endParaRPr lang="en-US" sz="16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TRPC1 and TRPC4 Increases in the PLA after </a:t>
            </a:r>
            <a:r>
              <a:rPr lang="en-US" sz="4400" dirty="0" err="1" smtClean="0"/>
              <a:t>Tachypacing</a:t>
            </a:r>
            <a:endParaRPr lang="en-US" dirty="0"/>
          </a:p>
        </p:txBody>
      </p:sp>
      <p:sp>
        <p:nvSpPr>
          <p:cNvPr id="6" name="Rectangle 5"/>
          <p:cNvSpPr/>
          <p:nvPr/>
        </p:nvSpPr>
        <p:spPr>
          <a:xfrm rot="16200000">
            <a:off x="-285066" y="2991534"/>
            <a:ext cx="3276599" cy="646331"/>
          </a:xfrm>
          <a:prstGeom prst="rect">
            <a:avLst/>
          </a:prstGeom>
          <a:solidFill>
            <a:prstClr val="white"/>
          </a:solidFill>
        </p:spPr>
        <p:txBody>
          <a:bodyPr wrap="square">
            <a:spAutoFit/>
          </a:bodyPr>
          <a:lstStyle/>
          <a:p>
            <a:pPr algn="ctr"/>
            <a:r>
              <a:rPr lang="en-US" b="1" dirty="0" smtClean="0"/>
              <a:t>Expression Normalized to </a:t>
            </a:r>
            <a:r>
              <a:rPr lang="en-US" b="1" dirty="0" err="1" smtClean="0"/>
              <a:t>MemCode</a:t>
            </a:r>
            <a:r>
              <a:rPr lang="en-US" b="1" dirty="0" smtClean="0"/>
              <a:t> Staining</a:t>
            </a:r>
            <a:endParaRPr lang="en-US" b="1" dirty="0"/>
          </a:p>
        </p:txBody>
      </p:sp>
      <p:grpSp>
        <p:nvGrpSpPr>
          <p:cNvPr id="4" name="Group 14"/>
          <p:cNvGrpSpPr/>
          <p:nvPr/>
        </p:nvGrpSpPr>
        <p:grpSpPr>
          <a:xfrm>
            <a:off x="8001000" y="5562600"/>
            <a:ext cx="1143000" cy="1219200"/>
            <a:chOff x="685800" y="5410200"/>
            <a:chExt cx="1143000" cy="1219200"/>
          </a:xfrm>
        </p:grpSpPr>
        <p:pic>
          <p:nvPicPr>
            <p:cNvPr id="14" name="Picture 13" descr="TRPC6 6-18-10 Memcode Cropped.tif"/>
            <p:cNvPicPr>
              <a:picLocks noChangeAspect="1"/>
            </p:cNvPicPr>
            <p:nvPr/>
          </p:nvPicPr>
          <p:blipFill>
            <a:blip r:embed="rId2" cstate="print"/>
            <a:stretch>
              <a:fillRect/>
            </a:stretch>
          </p:blipFill>
          <p:spPr>
            <a:xfrm>
              <a:off x="723260" y="5715000"/>
              <a:ext cx="1068081" cy="914400"/>
            </a:xfrm>
            <a:prstGeom prst="rect">
              <a:avLst/>
            </a:prstGeom>
          </p:spPr>
        </p:pic>
        <p:sp>
          <p:nvSpPr>
            <p:cNvPr id="15" name="TextBox 14"/>
            <p:cNvSpPr txBox="1"/>
            <p:nvPr/>
          </p:nvSpPr>
          <p:spPr>
            <a:xfrm>
              <a:off x="685800" y="5410200"/>
              <a:ext cx="1143000" cy="338554"/>
            </a:xfrm>
            <a:prstGeom prst="rect">
              <a:avLst/>
            </a:prstGeom>
            <a:noFill/>
          </p:spPr>
          <p:txBody>
            <a:bodyPr wrap="square" rtlCol="0">
              <a:spAutoFit/>
            </a:bodyPr>
            <a:lstStyle/>
            <a:p>
              <a:pPr algn="ctr"/>
              <a:r>
                <a:rPr lang="en-US" sz="1600" dirty="0" err="1" smtClean="0"/>
                <a:t>Memcode</a:t>
              </a:r>
              <a:endParaRPr lang="en-US" sz="1600" dirty="0"/>
            </a:p>
          </p:txBody>
        </p:sp>
      </p:grpSp>
      <p:graphicFrame>
        <p:nvGraphicFramePr>
          <p:cNvPr id="16" name="Chart 15"/>
          <p:cNvGraphicFramePr>
            <a:graphicFrameLocks noGrp="1"/>
          </p:cNvGraphicFramePr>
          <p:nvPr/>
        </p:nvGraphicFramePr>
        <p:xfrm>
          <a:off x="1676400" y="1447800"/>
          <a:ext cx="3657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a:grpSpLocks noChangeAspect="1"/>
          </p:cNvGrpSpPr>
          <p:nvPr/>
        </p:nvGrpSpPr>
        <p:grpSpPr>
          <a:xfrm>
            <a:off x="2362200" y="4648200"/>
            <a:ext cx="2822767" cy="197500"/>
            <a:chOff x="1786636" y="4413504"/>
            <a:chExt cx="2667000" cy="186603"/>
          </a:xfrm>
        </p:grpSpPr>
        <p:pic>
          <p:nvPicPr>
            <p:cNvPr id="18" name="Picture 17" descr="TRPC1 6-11-10 2 Cropped.tif"/>
            <p:cNvPicPr>
              <a:picLocks noChangeAspect="1"/>
            </p:cNvPicPr>
            <p:nvPr/>
          </p:nvPicPr>
          <p:blipFill>
            <a:blip r:embed="rId4" cstate="print"/>
            <a:srcRect l="10979" r="62214"/>
            <a:stretch>
              <a:fillRect/>
            </a:stretch>
          </p:blipFill>
          <p:spPr>
            <a:xfrm>
              <a:off x="1786636" y="4413504"/>
              <a:ext cx="1333506" cy="186603"/>
            </a:xfrm>
            <a:prstGeom prst="rect">
              <a:avLst/>
            </a:prstGeom>
          </p:spPr>
        </p:pic>
        <p:pic>
          <p:nvPicPr>
            <p:cNvPr id="19" name="Picture 18" descr="TRPC1 6-11-10 2 Cropped.tif"/>
            <p:cNvPicPr>
              <a:picLocks noChangeAspect="1"/>
            </p:cNvPicPr>
            <p:nvPr/>
          </p:nvPicPr>
          <p:blipFill>
            <a:blip r:embed="rId4" cstate="print"/>
            <a:srcRect l="62214" r="10979"/>
            <a:stretch>
              <a:fillRect/>
            </a:stretch>
          </p:blipFill>
          <p:spPr>
            <a:xfrm>
              <a:off x="3120142" y="4413504"/>
              <a:ext cx="1333494" cy="186603"/>
            </a:xfrm>
            <a:prstGeom prst="rect">
              <a:avLst/>
            </a:prstGeom>
          </p:spPr>
        </p:pic>
      </p:grpSp>
      <p:grpSp>
        <p:nvGrpSpPr>
          <p:cNvPr id="20" name="Group 12"/>
          <p:cNvGrpSpPr/>
          <p:nvPr/>
        </p:nvGrpSpPr>
        <p:grpSpPr>
          <a:xfrm>
            <a:off x="4187952" y="5559552"/>
            <a:ext cx="1143000" cy="1219200"/>
            <a:chOff x="685800" y="5334000"/>
            <a:chExt cx="1143000" cy="1219200"/>
          </a:xfrm>
        </p:grpSpPr>
        <p:pic>
          <p:nvPicPr>
            <p:cNvPr id="21" name="Picture 20" descr="TRPC1 6-15-10 Memcode Cropped.tif"/>
            <p:cNvPicPr>
              <a:picLocks noChangeAspect="1"/>
            </p:cNvPicPr>
            <p:nvPr/>
          </p:nvPicPr>
          <p:blipFill>
            <a:blip r:embed="rId5" cstate="print"/>
            <a:stretch>
              <a:fillRect/>
            </a:stretch>
          </p:blipFill>
          <p:spPr>
            <a:xfrm>
              <a:off x="727747" y="5638800"/>
              <a:ext cx="1059106" cy="914400"/>
            </a:xfrm>
            <a:prstGeom prst="rect">
              <a:avLst/>
            </a:prstGeom>
          </p:spPr>
        </p:pic>
        <p:sp>
          <p:nvSpPr>
            <p:cNvPr id="22" name="TextBox 21"/>
            <p:cNvSpPr txBox="1"/>
            <p:nvPr/>
          </p:nvSpPr>
          <p:spPr>
            <a:xfrm>
              <a:off x="685800" y="5334000"/>
              <a:ext cx="1143000" cy="338554"/>
            </a:xfrm>
            <a:prstGeom prst="rect">
              <a:avLst/>
            </a:prstGeom>
            <a:noFill/>
          </p:spPr>
          <p:txBody>
            <a:bodyPr wrap="square" rtlCol="0">
              <a:spAutoFit/>
            </a:bodyPr>
            <a:lstStyle/>
            <a:p>
              <a:pPr algn="ctr"/>
              <a:r>
                <a:rPr lang="en-US" sz="1600" dirty="0" err="1" smtClean="0"/>
                <a:t>Memcode</a:t>
              </a:r>
              <a:endParaRPr lang="en-US" sz="1600" dirty="0"/>
            </a:p>
          </p:txBody>
        </p:sp>
      </p:grpSp>
      <p:graphicFrame>
        <p:nvGraphicFramePr>
          <p:cNvPr id="23" name="Chart 22"/>
          <p:cNvGraphicFramePr>
            <a:graphicFrameLocks noGrp="1"/>
          </p:cNvGraphicFramePr>
          <p:nvPr/>
        </p:nvGraphicFramePr>
        <p:xfrm>
          <a:off x="5334001" y="1447800"/>
          <a:ext cx="3809999" cy="4800600"/>
        </p:xfrm>
        <a:graphic>
          <a:graphicData uri="http://schemas.openxmlformats.org/drawingml/2006/chart">
            <c:chart xmlns:c="http://schemas.openxmlformats.org/drawingml/2006/chart" xmlns:r="http://schemas.openxmlformats.org/officeDocument/2006/relationships" r:id="rId6"/>
          </a:graphicData>
        </a:graphic>
      </p:graphicFrame>
      <p:pic>
        <p:nvPicPr>
          <p:cNvPr id="24" name="Picture 2"/>
          <p:cNvPicPr>
            <a:picLocks noChangeAspect="1" noChangeArrowheads="1"/>
          </p:cNvPicPr>
          <p:nvPr/>
        </p:nvPicPr>
        <p:blipFill>
          <a:blip r:embed="rId7" cstate="print"/>
          <a:srcRect t="38400" b="28800"/>
          <a:stretch>
            <a:fillRect/>
          </a:stretch>
        </p:blipFill>
        <p:spPr bwMode="auto">
          <a:xfrm>
            <a:off x="6019799" y="4648200"/>
            <a:ext cx="2962656" cy="168707"/>
          </a:xfrm>
          <a:prstGeom prst="rect">
            <a:avLst/>
          </a:prstGeom>
          <a:noFill/>
          <a:ln w="9525">
            <a:noFill/>
            <a:miter lim="800000"/>
            <a:headEnd/>
            <a:tailEnd/>
          </a:ln>
          <a:effectLst/>
        </p:spPr>
      </p:pic>
      <p:grpSp>
        <p:nvGrpSpPr>
          <p:cNvPr id="28" name="Group 27"/>
          <p:cNvGrpSpPr/>
          <p:nvPr/>
        </p:nvGrpSpPr>
        <p:grpSpPr>
          <a:xfrm>
            <a:off x="6510528" y="2967335"/>
            <a:ext cx="609600" cy="1330338"/>
            <a:chOff x="2956557" y="1937392"/>
            <a:chExt cx="1306287" cy="1979287"/>
          </a:xfrm>
        </p:grpSpPr>
        <p:grpSp>
          <p:nvGrpSpPr>
            <p:cNvPr id="29" name="Group 62"/>
            <p:cNvGrpSpPr/>
            <p:nvPr/>
          </p:nvGrpSpPr>
          <p:grpSpPr>
            <a:xfrm>
              <a:off x="3047999" y="2362199"/>
              <a:ext cx="1143001" cy="1554480"/>
              <a:chOff x="2667001" y="2362199"/>
              <a:chExt cx="1524000" cy="1554480"/>
            </a:xfrm>
          </p:grpSpPr>
          <p:grpSp>
            <p:nvGrpSpPr>
              <p:cNvPr id="31" name="Group 61"/>
              <p:cNvGrpSpPr/>
              <p:nvPr/>
            </p:nvGrpSpPr>
            <p:grpSpPr>
              <a:xfrm>
                <a:off x="2667001" y="2362199"/>
                <a:ext cx="1524000" cy="457200"/>
                <a:chOff x="2667001" y="2362199"/>
                <a:chExt cx="1524000" cy="457200"/>
              </a:xfrm>
            </p:grpSpPr>
            <p:cxnSp>
              <p:nvCxnSpPr>
                <p:cNvPr id="33" name="Straight Connector 32"/>
                <p:cNvCxnSpPr/>
                <p:nvPr/>
              </p:nvCxnSpPr>
              <p:spPr>
                <a:xfrm rot="10800000" flipH="1" flipV="1">
                  <a:off x="2667001" y="2362199"/>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962400" y="2590799"/>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rot="5400000" flipH="1" flipV="1">
                <a:off x="1889761" y="3139439"/>
                <a:ext cx="15544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956557" y="1937392"/>
              <a:ext cx="1306287" cy="686869"/>
            </a:xfrm>
            <a:prstGeom prst="rect">
              <a:avLst/>
            </a:prstGeom>
            <a:noFill/>
          </p:spPr>
          <p:txBody>
            <a:bodyPr wrap="square" rtlCol="0">
              <a:spAutoFit/>
            </a:bodyPr>
            <a:lstStyle/>
            <a:p>
              <a:pPr algn="ctr"/>
              <a:r>
                <a:rPr lang="en-US" sz="2400" b="1" dirty="0" smtClean="0"/>
                <a:t>* *</a:t>
              </a:r>
              <a:endParaRPr lang="en-US" sz="2400" b="1" dirty="0"/>
            </a:p>
          </p:txBody>
        </p:sp>
      </p:grpSp>
      <p:grpSp>
        <p:nvGrpSpPr>
          <p:cNvPr id="35" name="Group 34"/>
          <p:cNvGrpSpPr/>
          <p:nvPr/>
        </p:nvGrpSpPr>
        <p:grpSpPr>
          <a:xfrm>
            <a:off x="2852928" y="2057400"/>
            <a:ext cx="533400" cy="2164077"/>
            <a:chOff x="3047999" y="2132500"/>
            <a:chExt cx="1143001" cy="1784179"/>
          </a:xfrm>
        </p:grpSpPr>
        <p:grpSp>
          <p:nvGrpSpPr>
            <p:cNvPr id="36" name="Group 62"/>
            <p:cNvGrpSpPr/>
            <p:nvPr/>
          </p:nvGrpSpPr>
          <p:grpSpPr>
            <a:xfrm>
              <a:off x="3047999" y="2362199"/>
              <a:ext cx="1143001" cy="1554480"/>
              <a:chOff x="2667001" y="2362199"/>
              <a:chExt cx="1524000" cy="1554480"/>
            </a:xfrm>
          </p:grpSpPr>
          <p:grpSp>
            <p:nvGrpSpPr>
              <p:cNvPr id="38" name="Group 61"/>
              <p:cNvGrpSpPr/>
              <p:nvPr/>
            </p:nvGrpSpPr>
            <p:grpSpPr>
              <a:xfrm>
                <a:off x="2667001" y="2362199"/>
                <a:ext cx="1524000" cy="457200"/>
                <a:chOff x="2667001" y="2362199"/>
                <a:chExt cx="1524000" cy="457200"/>
              </a:xfrm>
            </p:grpSpPr>
            <p:cxnSp>
              <p:nvCxnSpPr>
                <p:cNvPr id="40" name="Straight Connector 39"/>
                <p:cNvCxnSpPr/>
                <p:nvPr/>
              </p:nvCxnSpPr>
              <p:spPr>
                <a:xfrm rot="10800000" flipH="1" flipV="1">
                  <a:off x="2667001" y="2362199"/>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3962400" y="2590799"/>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5400000" flipH="1" flipV="1">
                <a:off x="1889761" y="3139439"/>
                <a:ext cx="15544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3193868" y="2132500"/>
              <a:ext cx="762001" cy="502886"/>
            </a:xfrm>
            <a:prstGeom prst="rect">
              <a:avLst/>
            </a:prstGeom>
            <a:noFill/>
          </p:spPr>
          <p:txBody>
            <a:bodyPr wrap="square" rtlCol="0">
              <a:spAutoFit/>
            </a:bodyPr>
            <a:lstStyle/>
            <a:p>
              <a:pPr algn="ctr"/>
              <a:r>
                <a:rPr lang="en-US" sz="2400" b="1" dirty="0" smtClean="0"/>
                <a:t>*</a:t>
              </a:r>
              <a:endParaRPr lang="en-US" sz="2400" b="1" dirty="0"/>
            </a:p>
          </p:txBody>
        </p:sp>
      </p:grpSp>
      <p:sp>
        <p:nvSpPr>
          <p:cNvPr id="43" name="TextBox 11"/>
          <p:cNvSpPr txBox="1"/>
          <p:nvPr/>
        </p:nvSpPr>
        <p:spPr>
          <a:xfrm>
            <a:off x="990600" y="6396335"/>
            <a:ext cx="2514636"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t>*</a:t>
            </a:r>
            <a:r>
              <a:rPr lang="en-US" sz="1800" b="1" dirty="0" smtClean="0"/>
              <a:t> </a:t>
            </a:r>
            <a:r>
              <a:rPr lang="en-US" sz="1800" i="1" dirty="0" smtClean="0"/>
              <a:t>P</a:t>
            </a:r>
            <a:r>
              <a:rPr lang="en-US" sz="1800" dirty="0" smtClean="0"/>
              <a:t> &lt; .10, </a:t>
            </a:r>
            <a:r>
              <a:rPr lang="en-US" sz="2400" b="1" dirty="0" smtClean="0"/>
              <a:t>* *</a:t>
            </a:r>
            <a:r>
              <a:rPr lang="en-US" sz="1800" b="1" dirty="0" smtClean="0"/>
              <a:t> </a:t>
            </a:r>
            <a:r>
              <a:rPr lang="en-US" sz="1800" i="1" dirty="0" smtClean="0"/>
              <a:t>P</a:t>
            </a:r>
            <a:r>
              <a:rPr lang="en-US" sz="1800" dirty="0" smtClean="0"/>
              <a:t> &lt; .05</a:t>
            </a:r>
          </a:p>
          <a:p>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Atrial Fibrillation (AF)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common type of arrhythmia.</a:t>
            </a:r>
          </a:p>
          <a:p>
            <a:endParaRPr lang="en-US" dirty="0" smtClean="0"/>
          </a:p>
          <a:p>
            <a:r>
              <a:rPr lang="en-US" dirty="0" smtClean="0"/>
              <a:t>In 2010, 2.66 million will have AF.  By 2050, an estimated 12 million will have AF.</a:t>
            </a:r>
          </a:p>
          <a:p>
            <a:endParaRPr lang="en-US" dirty="0" smtClean="0"/>
          </a:p>
          <a:p>
            <a:r>
              <a:rPr lang="en-US" dirty="0" smtClean="0"/>
              <a:t>For more than two decades, mortality rate has been increasing.</a:t>
            </a:r>
          </a:p>
          <a:p>
            <a:endParaRPr lang="en-US" dirty="0" smtClean="0"/>
          </a:p>
          <a:p>
            <a:r>
              <a:rPr lang="en-US" dirty="0" smtClean="0"/>
              <a:t>Heart failure and stroke are most common </a:t>
            </a:r>
            <a:r>
              <a:rPr lang="en-US" dirty="0" err="1" smtClean="0"/>
              <a:t>comorbidities</a:t>
            </a:r>
            <a:r>
              <a:rPr lang="en-US" dirty="0" smtClean="0"/>
              <a:t>.</a:t>
            </a:r>
          </a:p>
        </p:txBody>
      </p:sp>
      <p:sp>
        <p:nvSpPr>
          <p:cNvPr id="4" name="TextBox 3"/>
          <p:cNvSpPr txBox="1"/>
          <p:nvPr/>
        </p:nvSpPr>
        <p:spPr>
          <a:xfrm>
            <a:off x="1828800" y="5156537"/>
            <a:ext cx="6858000" cy="1015663"/>
          </a:xfrm>
          <a:prstGeom prst="rect">
            <a:avLst/>
          </a:prstGeom>
          <a:solidFill>
            <a:schemeClr val="accent4">
              <a:lumMod val="20000"/>
              <a:lumOff val="80000"/>
            </a:schemeClr>
          </a:solidFill>
        </p:spPr>
        <p:txBody>
          <a:bodyPr wrap="square" rtlCol="0">
            <a:spAutoFit/>
          </a:bodyPr>
          <a:lstStyle/>
          <a:p>
            <a:r>
              <a:rPr lang="en-US" sz="3000" dirty="0" smtClean="0"/>
              <a:t>Atrial fibrillation is present in nearly 50% of all patients with congestive heart failure.</a:t>
            </a:r>
            <a:endParaRPr lang="en-US" sz="3000" dirty="0"/>
          </a:p>
        </p:txBody>
      </p:sp>
      <p:sp>
        <p:nvSpPr>
          <p:cNvPr id="5" name="TextBox 4"/>
          <p:cNvSpPr txBox="1"/>
          <p:nvPr/>
        </p:nvSpPr>
        <p:spPr>
          <a:xfrm>
            <a:off x="1219200" y="6519446"/>
            <a:ext cx="7924800" cy="338554"/>
          </a:xfrm>
          <a:prstGeom prst="rect">
            <a:avLst/>
          </a:prstGeom>
          <a:noFill/>
        </p:spPr>
        <p:txBody>
          <a:bodyPr wrap="square" rtlCol="0">
            <a:spAutoFit/>
          </a:bodyPr>
          <a:lstStyle/>
          <a:p>
            <a:pPr algn="r"/>
            <a:r>
              <a:rPr lang="en-US" sz="1600" dirty="0" smtClean="0"/>
              <a:t>Atrial Fibrillation Fact Sheet, Centers for Disease Control and Prevention, February 2010.</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Store Depletion Activated TRPCs Increased After </a:t>
            </a:r>
            <a:r>
              <a:rPr lang="en-US" sz="2800" dirty="0" err="1" smtClean="0"/>
              <a:t>Tachypacing</a:t>
            </a:r>
            <a:r>
              <a:rPr lang="en-US" sz="2800" dirty="0" smtClean="0"/>
              <a:t>; TRPCs Activated by DAG Did Not</a:t>
            </a:r>
            <a:endParaRPr lang="en-US" sz="2800" dirty="0"/>
          </a:p>
        </p:txBody>
      </p:sp>
      <p:grpSp>
        <p:nvGrpSpPr>
          <p:cNvPr id="3" name="Group 698"/>
          <p:cNvGrpSpPr/>
          <p:nvPr/>
        </p:nvGrpSpPr>
        <p:grpSpPr>
          <a:xfrm>
            <a:off x="1100138" y="1524000"/>
            <a:ext cx="6943725" cy="5016500"/>
            <a:chOff x="685800" y="1524000"/>
            <a:chExt cx="6943725" cy="5016500"/>
          </a:xfrm>
        </p:grpSpPr>
        <p:grpSp>
          <p:nvGrpSpPr>
            <p:cNvPr id="4" name="Group 692"/>
            <p:cNvGrpSpPr>
              <a:grpSpLocks noChangeAspect="1"/>
            </p:cNvGrpSpPr>
            <p:nvPr/>
          </p:nvGrpSpPr>
          <p:grpSpPr bwMode="auto">
            <a:xfrm>
              <a:off x="685800" y="3161506"/>
              <a:ext cx="1298575" cy="1741488"/>
              <a:chOff x="288" y="773"/>
              <a:chExt cx="1644" cy="2199"/>
            </a:xfrm>
          </p:grpSpPr>
          <p:grpSp>
            <p:nvGrpSpPr>
              <p:cNvPr id="5" name="Group 6"/>
              <p:cNvGrpSpPr>
                <a:grpSpLocks noChangeAspect="1"/>
              </p:cNvGrpSpPr>
              <p:nvPr/>
            </p:nvGrpSpPr>
            <p:grpSpPr bwMode="auto">
              <a:xfrm>
                <a:off x="1749" y="826"/>
                <a:ext cx="183" cy="349"/>
                <a:chOff x="2131" y="3312"/>
                <a:chExt cx="222" cy="384"/>
              </a:xfrm>
            </p:grpSpPr>
            <p:grpSp>
              <p:nvGrpSpPr>
                <p:cNvPr id="6" name="Group 7"/>
                <p:cNvGrpSpPr>
                  <a:grpSpLocks noChangeAspect="1"/>
                </p:cNvGrpSpPr>
                <p:nvPr/>
              </p:nvGrpSpPr>
              <p:grpSpPr bwMode="auto">
                <a:xfrm>
                  <a:off x="2131" y="3312"/>
                  <a:ext cx="108" cy="384"/>
                  <a:chOff x="2131" y="3312"/>
                  <a:chExt cx="108" cy="384"/>
                </a:xfrm>
              </p:grpSpPr>
              <p:sp>
                <p:nvSpPr>
                  <p:cNvPr id="677" name="Oval 8"/>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7" name="Group 9"/>
                  <p:cNvGrpSpPr>
                    <a:grpSpLocks noChangeAspect="1"/>
                  </p:cNvGrpSpPr>
                  <p:nvPr/>
                </p:nvGrpSpPr>
                <p:grpSpPr bwMode="auto">
                  <a:xfrm>
                    <a:off x="2140" y="3408"/>
                    <a:ext cx="88" cy="288"/>
                    <a:chOff x="2101" y="3360"/>
                    <a:chExt cx="88" cy="288"/>
                  </a:xfrm>
                </p:grpSpPr>
                <p:grpSp>
                  <p:nvGrpSpPr>
                    <p:cNvPr id="8" name="Group 10"/>
                    <p:cNvGrpSpPr>
                      <a:grpSpLocks noChangeAspect="1"/>
                    </p:cNvGrpSpPr>
                    <p:nvPr/>
                  </p:nvGrpSpPr>
                  <p:grpSpPr bwMode="auto">
                    <a:xfrm flipH="1">
                      <a:off x="2160" y="3360"/>
                      <a:ext cx="29" cy="288"/>
                      <a:chOff x="1152" y="3168"/>
                      <a:chExt cx="48" cy="288"/>
                    </a:xfrm>
                  </p:grpSpPr>
                  <p:sp>
                    <p:nvSpPr>
                      <p:cNvPr id="687" name="Line 11"/>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88" name="Line 12"/>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89" name="Line 13"/>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90" name="Line 14"/>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91" name="Line 15"/>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92" name="Line 16"/>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9" name="Group 17"/>
                    <p:cNvGrpSpPr>
                      <a:grpSpLocks noChangeAspect="1"/>
                    </p:cNvGrpSpPr>
                    <p:nvPr/>
                  </p:nvGrpSpPr>
                  <p:grpSpPr bwMode="auto">
                    <a:xfrm>
                      <a:off x="2101" y="3360"/>
                      <a:ext cx="29" cy="288"/>
                      <a:chOff x="1152" y="3168"/>
                      <a:chExt cx="48" cy="288"/>
                    </a:xfrm>
                  </p:grpSpPr>
                  <p:sp>
                    <p:nvSpPr>
                      <p:cNvPr id="681" name="Line 1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82" name="Line 1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83" name="Line 2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84" name="Line 2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85" name="Line 2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86" name="Line 2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10" name="Group 24"/>
                <p:cNvGrpSpPr>
                  <a:grpSpLocks noChangeAspect="1"/>
                </p:cNvGrpSpPr>
                <p:nvPr/>
              </p:nvGrpSpPr>
              <p:grpSpPr bwMode="auto">
                <a:xfrm>
                  <a:off x="2245" y="3312"/>
                  <a:ext cx="108" cy="384"/>
                  <a:chOff x="2131" y="3312"/>
                  <a:chExt cx="108" cy="384"/>
                </a:xfrm>
              </p:grpSpPr>
              <p:sp>
                <p:nvSpPr>
                  <p:cNvPr id="661" name="Oval 25"/>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18" name="Group 26"/>
                  <p:cNvGrpSpPr>
                    <a:grpSpLocks noChangeAspect="1"/>
                  </p:cNvGrpSpPr>
                  <p:nvPr/>
                </p:nvGrpSpPr>
                <p:grpSpPr bwMode="auto">
                  <a:xfrm>
                    <a:off x="2140" y="3408"/>
                    <a:ext cx="88" cy="288"/>
                    <a:chOff x="2101" y="3360"/>
                    <a:chExt cx="88" cy="288"/>
                  </a:xfrm>
                </p:grpSpPr>
                <p:grpSp>
                  <p:nvGrpSpPr>
                    <p:cNvPr id="19" name="Group 27"/>
                    <p:cNvGrpSpPr>
                      <a:grpSpLocks noChangeAspect="1"/>
                    </p:cNvGrpSpPr>
                    <p:nvPr/>
                  </p:nvGrpSpPr>
                  <p:grpSpPr bwMode="auto">
                    <a:xfrm flipH="1">
                      <a:off x="2160" y="3360"/>
                      <a:ext cx="29" cy="288"/>
                      <a:chOff x="1152" y="3168"/>
                      <a:chExt cx="48" cy="288"/>
                    </a:xfrm>
                  </p:grpSpPr>
                  <p:sp>
                    <p:nvSpPr>
                      <p:cNvPr id="671" name="Line 2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72" name="Line 2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73" name="Line 3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74" name="Line 3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75" name="Line 3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76" name="Line 3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20" name="Group 34"/>
                    <p:cNvGrpSpPr>
                      <a:grpSpLocks noChangeAspect="1"/>
                    </p:cNvGrpSpPr>
                    <p:nvPr/>
                  </p:nvGrpSpPr>
                  <p:grpSpPr bwMode="auto">
                    <a:xfrm>
                      <a:off x="2101" y="3360"/>
                      <a:ext cx="29" cy="288"/>
                      <a:chOff x="1152" y="3168"/>
                      <a:chExt cx="48" cy="288"/>
                    </a:xfrm>
                  </p:grpSpPr>
                  <p:sp>
                    <p:nvSpPr>
                      <p:cNvPr id="665" name="Line 3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66" name="Line 3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67" name="Line 3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68" name="Line 3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69" name="Line 3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70" name="Line 4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21" name="Group 41"/>
              <p:cNvGrpSpPr>
                <a:grpSpLocks noChangeAspect="1"/>
              </p:cNvGrpSpPr>
              <p:nvPr/>
            </p:nvGrpSpPr>
            <p:grpSpPr bwMode="auto">
              <a:xfrm>
                <a:off x="1198" y="826"/>
                <a:ext cx="547" cy="349"/>
                <a:chOff x="2131" y="3312"/>
                <a:chExt cx="664" cy="384"/>
              </a:xfrm>
            </p:grpSpPr>
            <p:grpSp>
              <p:nvGrpSpPr>
                <p:cNvPr id="22" name="Group 42"/>
                <p:cNvGrpSpPr>
                  <a:grpSpLocks noChangeAspect="1"/>
                </p:cNvGrpSpPr>
                <p:nvPr/>
              </p:nvGrpSpPr>
              <p:grpSpPr bwMode="auto">
                <a:xfrm>
                  <a:off x="2131" y="3312"/>
                  <a:ext cx="222" cy="384"/>
                  <a:chOff x="2131" y="3312"/>
                  <a:chExt cx="222" cy="384"/>
                </a:xfrm>
              </p:grpSpPr>
              <p:grpSp>
                <p:nvGrpSpPr>
                  <p:cNvPr id="23" name="Group 43"/>
                  <p:cNvGrpSpPr>
                    <a:grpSpLocks noChangeAspect="1"/>
                  </p:cNvGrpSpPr>
                  <p:nvPr/>
                </p:nvGrpSpPr>
                <p:grpSpPr bwMode="auto">
                  <a:xfrm>
                    <a:off x="2131" y="3312"/>
                    <a:ext cx="108" cy="384"/>
                    <a:chOff x="2131" y="3312"/>
                    <a:chExt cx="108" cy="384"/>
                  </a:xfrm>
                </p:grpSpPr>
                <p:sp>
                  <p:nvSpPr>
                    <p:cNvPr id="643" name="Oval 44"/>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24" name="Group 45"/>
                    <p:cNvGrpSpPr>
                      <a:grpSpLocks noChangeAspect="1"/>
                    </p:cNvGrpSpPr>
                    <p:nvPr/>
                  </p:nvGrpSpPr>
                  <p:grpSpPr bwMode="auto">
                    <a:xfrm>
                      <a:off x="2140" y="3408"/>
                      <a:ext cx="88" cy="288"/>
                      <a:chOff x="2101" y="3360"/>
                      <a:chExt cx="88" cy="288"/>
                    </a:xfrm>
                  </p:grpSpPr>
                  <p:grpSp>
                    <p:nvGrpSpPr>
                      <p:cNvPr id="25" name="Group 46"/>
                      <p:cNvGrpSpPr>
                        <a:grpSpLocks noChangeAspect="1"/>
                      </p:cNvGrpSpPr>
                      <p:nvPr/>
                    </p:nvGrpSpPr>
                    <p:grpSpPr bwMode="auto">
                      <a:xfrm flipH="1">
                        <a:off x="2160" y="3360"/>
                        <a:ext cx="29" cy="288"/>
                        <a:chOff x="1152" y="3168"/>
                        <a:chExt cx="48" cy="288"/>
                      </a:xfrm>
                    </p:grpSpPr>
                    <p:sp>
                      <p:nvSpPr>
                        <p:cNvPr id="653" name="Line 47"/>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54" name="Line 48"/>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55" name="Line 49"/>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56" name="Line 50"/>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57" name="Line 51"/>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58" name="Line 52"/>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26" name="Group 53"/>
                      <p:cNvGrpSpPr>
                        <a:grpSpLocks noChangeAspect="1"/>
                      </p:cNvGrpSpPr>
                      <p:nvPr/>
                    </p:nvGrpSpPr>
                    <p:grpSpPr bwMode="auto">
                      <a:xfrm>
                        <a:off x="2101" y="3360"/>
                        <a:ext cx="29" cy="288"/>
                        <a:chOff x="1152" y="3168"/>
                        <a:chExt cx="48" cy="288"/>
                      </a:xfrm>
                    </p:grpSpPr>
                    <p:sp>
                      <p:nvSpPr>
                        <p:cNvPr id="647" name="Line 54"/>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48" name="Line 55"/>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49" name="Line 56"/>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50" name="Line 57"/>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51" name="Line 58"/>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52" name="Line 59"/>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27" name="Group 60"/>
                  <p:cNvGrpSpPr>
                    <a:grpSpLocks noChangeAspect="1"/>
                  </p:cNvGrpSpPr>
                  <p:nvPr/>
                </p:nvGrpSpPr>
                <p:grpSpPr bwMode="auto">
                  <a:xfrm>
                    <a:off x="2245" y="3312"/>
                    <a:ext cx="108" cy="384"/>
                    <a:chOff x="2131" y="3312"/>
                    <a:chExt cx="108" cy="384"/>
                  </a:xfrm>
                </p:grpSpPr>
                <p:sp>
                  <p:nvSpPr>
                    <p:cNvPr id="627" name="Oval 61"/>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28" name="Group 62"/>
                    <p:cNvGrpSpPr>
                      <a:grpSpLocks noChangeAspect="1"/>
                    </p:cNvGrpSpPr>
                    <p:nvPr/>
                  </p:nvGrpSpPr>
                  <p:grpSpPr bwMode="auto">
                    <a:xfrm>
                      <a:off x="2140" y="3408"/>
                      <a:ext cx="88" cy="288"/>
                      <a:chOff x="2101" y="3360"/>
                      <a:chExt cx="88" cy="288"/>
                    </a:xfrm>
                  </p:grpSpPr>
                  <p:grpSp>
                    <p:nvGrpSpPr>
                      <p:cNvPr id="30" name="Group 63"/>
                      <p:cNvGrpSpPr>
                        <a:grpSpLocks noChangeAspect="1"/>
                      </p:cNvGrpSpPr>
                      <p:nvPr/>
                    </p:nvGrpSpPr>
                    <p:grpSpPr bwMode="auto">
                      <a:xfrm flipH="1">
                        <a:off x="2160" y="3360"/>
                        <a:ext cx="29" cy="288"/>
                        <a:chOff x="1152" y="3168"/>
                        <a:chExt cx="48" cy="288"/>
                      </a:xfrm>
                    </p:grpSpPr>
                    <p:sp>
                      <p:nvSpPr>
                        <p:cNvPr id="637" name="Line 64"/>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38" name="Line 65"/>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39" name="Line 66"/>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40" name="Line 67"/>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41" name="Line 68"/>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42" name="Line 69"/>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31" name="Group 70"/>
                      <p:cNvGrpSpPr>
                        <a:grpSpLocks noChangeAspect="1"/>
                      </p:cNvGrpSpPr>
                      <p:nvPr/>
                    </p:nvGrpSpPr>
                    <p:grpSpPr bwMode="auto">
                      <a:xfrm>
                        <a:off x="2101" y="3360"/>
                        <a:ext cx="29" cy="288"/>
                        <a:chOff x="1152" y="3168"/>
                        <a:chExt cx="48" cy="288"/>
                      </a:xfrm>
                    </p:grpSpPr>
                    <p:sp>
                      <p:nvSpPr>
                        <p:cNvPr id="631" name="Line 71"/>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32" name="Line 72"/>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33" name="Line 73"/>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34" name="Line 74"/>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35" name="Line 75"/>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36" name="Line 76"/>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32" name="Group 77"/>
                <p:cNvGrpSpPr>
                  <a:grpSpLocks noChangeAspect="1"/>
                </p:cNvGrpSpPr>
                <p:nvPr/>
              </p:nvGrpSpPr>
              <p:grpSpPr bwMode="auto">
                <a:xfrm>
                  <a:off x="2352" y="3312"/>
                  <a:ext cx="222" cy="384"/>
                  <a:chOff x="2131" y="3312"/>
                  <a:chExt cx="222" cy="384"/>
                </a:xfrm>
              </p:grpSpPr>
              <p:grpSp>
                <p:nvGrpSpPr>
                  <p:cNvPr id="33" name="Group 78"/>
                  <p:cNvGrpSpPr>
                    <a:grpSpLocks noChangeAspect="1"/>
                  </p:cNvGrpSpPr>
                  <p:nvPr/>
                </p:nvGrpSpPr>
                <p:grpSpPr bwMode="auto">
                  <a:xfrm>
                    <a:off x="2131" y="3312"/>
                    <a:ext cx="108" cy="384"/>
                    <a:chOff x="2131" y="3312"/>
                    <a:chExt cx="108" cy="384"/>
                  </a:xfrm>
                </p:grpSpPr>
                <p:sp>
                  <p:nvSpPr>
                    <p:cNvPr id="609" name="Oval 79"/>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34" name="Group 80"/>
                    <p:cNvGrpSpPr>
                      <a:grpSpLocks noChangeAspect="1"/>
                    </p:cNvGrpSpPr>
                    <p:nvPr/>
                  </p:nvGrpSpPr>
                  <p:grpSpPr bwMode="auto">
                    <a:xfrm>
                      <a:off x="2140" y="3408"/>
                      <a:ext cx="88" cy="288"/>
                      <a:chOff x="2101" y="3360"/>
                      <a:chExt cx="88" cy="288"/>
                    </a:xfrm>
                  </p:grpSpPr>
                  <p:grpSp>
                    <p:nvGrpSpPr>
                      <p:cNvPr id="35" name="Group 81"/>
                      <p:cNvGrpSpPr>
                        <a:grpSpLocks noChangeAspect="1"/>
                      </p:cNvGrpSpPr>
                      <p:nvPr/>
                    </p:nvGrpSpPr>
                    <p:grpSpPr bwMode="auto">
                      <a:xfrm flipH="1">
                        <a:off x="2160" y="3360"/>
                        <a:ext cx="29" cy="288"/>
                        <a:chOff x="1152" y="3168"/>
                        <a:chExt cx="48" cy="288"/>
                      </a:xfrm>
                    </p:grpSpPr>
                    <p:sp>
                      <p:nvSpPr>
                        <p:cNvPr id="619" name="Line 82"/>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20" name="Line 83"/>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21" name="Line 84"/>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22" name="Line 85"/>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23" name="Line 86"/>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24" name="Line 87"/>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36" name="Group 88"/>
                      <p:cNvGrpSpPr>
                        <a:grpSpLocks noChangeAspect="1"/>
                      </p:cNvGrpSpPr>
                      <p:nvPr/>
                    </p:nvGrpSpPr>
                    <p:grpSpPr bwMode="auto">
                      <a:xfrm>
                        <a:off x="2101" y="3360"/>
                        <a:ext cx="29" cy="288"/>
                        <a:chOff x="1152" y="3168"/>
                        <a:chExt cx="48" cy="288"/>
                      </a:xfrm>
                    </p:grpSpPr>
                    <p:sp>
                      <p:nvSpPr>
                        <p:cNvPr id="613" name="Line 89"/>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14" name="Line 90"/>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15" name="Line 91"/>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16" name="Line 92"/>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17" name="Line 93"/>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18" name="Line 94"/>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37" name="Group 95"/>
                  <p:cNvGrpSpPr>
                    <a:grpSpLocks noChangeAspect="1"/>
                  </p:cNvGrpSpPr>
                  <p:nvPr/>
                </p:nvGrpSpPr>
                <p:grpSpPr bwMode="auto">
                  <a:xfrm>
                    <a:off x="2245" y="3312"/>
                    <a:ext cx="108" cy="384"/>
                    <a:chOff x="2131" y="3312"/>
                    <a:chExt cx="108" cy="384"/>
                  </a:xfrm>
                </p:grpSpPr>
                <p:sp>
                  <p:nvSpPr>
                    <p:cNvPr id="593" name="Oval 96"/>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38" name="Group 97"/>
                    <p:cNvGrpSpPr>
                      <a:grpSpLocks noChangeAspect="1"/>
                    </p:cNvGrpSpPr>
                    <p:nvPr/>
                  </p:nvGrpSpPr>
                  <p:grpSpPr bwMode="auto">
                    <a:xfrm>
                      <a:off x="2140" y="3408"/>
                      <a:ext cx="88" cy="288"/>
                      <a:chOff x="2101" y="3360"/>
                      <a:chExt cx="88" cy="288"/>
                    </a:xfrm>
                  </p:grpSpPr>
                  <p:grpSp>
                    <p:nvGrpSpPr>
                      <p:cNvPr id="39" name="Group 98"/>
                      <p:cNvGrpSpPr>
                        <a:grpSpLocks noChangeAspect="1"/>
                      </p:cNvGrpSpPr>
                      <p:nvPr/>
                    </p:nvGrpSpPr>
                    <p:grpSpPr bwMode="auto">
                      <a:xfrm flipH="1">
                        <a:off x="2160" y="3360"/>
                        <a:ext cx="29" cy="288"/>
                        <a:chOff x="1152" y="3168"/>
                        <a:chExt cx="48" cy="288"/>
                      </a:xfrm>
                    </p:grpSpPr>
                    <p:sp>
                      <p:nvSpPr>
                        <p:cNvPr id="603" name="Line 99"/>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604" name="Line 100"/>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605" name="Line 101"/>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06" name="Line 102"/>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07" name="Line 103"/>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08" name="Line 104"/>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40" name="Group 105"/>
                      <p:cNvGrpSpPr>
                        <a:grpSpLocks noChangeAspect="1"/>
                      </p:cNvGrpSpPr>
                      <p:nvPr/>
                    </p:nvGrpSpPr>
                    <p:grpSpPr bwMode="auto">
                      <a:xfrm>
                        <a:off x="2101" y="3360"/>
                        <a:ext cx="29" cy="288"/>
                        <a:chOff x="1152" y="3168"/>
                        <a:chExt cx="48" cy="288"/>
                      </a:xfrm>
                    </p:grpSpPr>
                    <p:sp>
                      <p:nvSpPr>
                        <p:cNvPr id="597" name="Line 106"/>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98" name="Line 107"/>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99" name="Line 108"/>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600" name="Line 109"/>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601" name="Line 110"/>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602" name="Line 111"/>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41" name="Group 112"/>
                <p:cNvGrpSpPr>
                  <a:grpSpLocks noChangeAspect="1"/>
                </p:cNvGrpSpPr>
                <p:nvPr/>
              </p:nvGrpSpPr>
              <p:grpSpPr bwMode="auto">
                <a:xfrm>
                  <a:off x="2573" y="3312"/>
                  <a:ext cx="222" cy="384"/>
                  <a:chOff x="2131" y="3312"/>
                  <a:chExt cx="222" cy="384"/>
                </a:xfrm>
              </p:grpSpPr>
              <p:grpSp>
                <p:nvGrpSpPr>
                  <p:cNvPr id="42" name="Group 113"/>
                  <p:cNvGrpSpPr>
                    <a:grpSpLocks noChangeAspect="1"/>
                  </p:cNvGrpSpPr>
                  <p:nvPr/>
                </p:nvGrpSpPr>
                <p:grpSpPr bwMode="auto">
                  <a:xfrm>
                    <a:off x="2131" y="3312"/>
                    <a:ext cx="108" cy="384"/>
                    <a:chOff x="2131" y="3312"/>
                    <a:chExt cx="108" cy="384"/>
                  </a:xfrm>
                </p:grpSpPr>
                <p:sp>
                  <p:nvSpPr>
                    <p:cNvPr id="575" name="Oval 114"/>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45" name="Group 115"/>
                    <p:cNvGrpSpPr>
                      <a:grpSpLocks noChangeAspect="1"/>
                    </p:cNvGrpSpPr>
                    <p:nvPr/>
                  </p:nvGrpSpPr>
                  <p:grpSpPr bwMode="auto">
                    <a:xfrm>
                      <a:off x="2140" y="3408"/>
                      <a:ext cx="88" cy="288"/>
                      <a:chOff x="2101" y="3360"/>
                      <a:chExt cx="88" cy="288"/>
                    </a:xfrm>
                  </p:grpSpPr>
                  <p:grpSp>
                    <p:nvGrpSpPr>
                      <p:cNvPr id="48" name="Group 116"/>
                      <p:cNvGrpSpPr>
                        <a:grpSpLocks noChangeAspect="1"/>
                      </p:cNvGrpSpPr>
                      <p:nvPr/>
                    </p:nvGrpSpPr>
                    <p:grpSpPr bwMode="auto">
                      <a:xfrm flipH="1">
                        <a:off x="2160" y="3360"/>
                        <a:ext cx="29" cy="288"/>
                        <a:chOff x="1152" y="3168"/>
                        <a:chExt cx="48" cy="288"/>
                      </a:xfrm>
                    </p:grpSpPr>
                    <p:sp>
                      <p:nvSpPr>
                        <p:cNvPr id="585" name="Line 117"/>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86" name="Line 118"/>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87" name="Line 119"/>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88" name="Line 120"/>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89" name="Line 121"/>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90" name="Line 122"/>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49" name="Group 123"/>
                      <p:cNvGrpSpPr>
                        <a:grpSpLocks noChangeAspect="1"/>
                      </p:cNvGrpSpPr>
                      <p:nvPr/>
                    </p:nvGrpSpPr>
                    <p:grpSpPr bwMode="auto">
                      <a:xfrm>
                        <a:off x="2101" y="3360"/>
                        <a:ext cx="29" cy="288"/>
                        <a:chOff x="1152" y="3168"/>
                        <a:chExt cx="48" cy="288"/>
                      </a:xfrm>
                    </p:grpSpPr>
                    <p:sp>
                      <p:nvSpPr>
                        <p:cNvPr id="579" name="Line 124"/>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80" name="Line 125"/>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81" name="Line 126"/>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82" name="Line 127"/>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83" name="Line 128"/>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84" name="Line 129"/>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50" name="Group 130"/>
                  <p:cNvGrpSpPr>
                    <a:grpSpLocks noChangeAspect="1"/>
                  </p:cNvGrpSpPr>
                  <p:nvPr/>
                </p:nvGrpSpPr>
                <p:grpSpPr bwMode="auto">
                  <a:xfrm>
                    <a:off x="2245" y="3312"/>
                    <a:ext cx="108" cy="384"/>
                    <a:chOff x="2131" y="3312"/>
                    <a:chExt cx="108" cy="384"/>
                  </a:xfrm>
                </p:grpSpPr>
                <p:sp>
                  <p:nvSpPr>
                    <p:cNvPr id="559" name="Oval 131"/>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61" name="Group 132"/>
                    <p:cNvGrpSpPr>
                      <a:grpSpLocks noChangeAspect="1"/>
                    </p:cNvGrpSpPr>
                    <p:nvPr/>
                  </p:nvGrpSpPr>
                  <p:grpSpPr bwMode="auto">
                    <a:xfrm>
                      <a:off x="2140" y="3408"/>
                      <a:ext cx="88" cy="288"/>
                      <a:chOff x="2101" y="3360"/>
                      <a:chExt cx="88" cy="288"/>
                    </a:xfrm>
                  </p:grpSpPr>
                  <p:grpSp>
                    <p:nvGrpSpPr>
                      <p:cNvPr id="72" name="Group 133"/>
                      <p:cNvGrpSpPr>
                        <a:grpSpLocks noChangeAspect="1"/>
                      </p:cNvGrpSpPr>
                      <p:nvPr/>
                    </p:nvGrpSpPr>
                    <p:grpSpPr bwMode="auto">
                      <a:xfrm flipH="1">
                        <a:off x="2160" y="3360"/>
                        <a:ext cx="29" cy="288"/>
                        <a:chOff x="1152" y="3168"/>
                        <a:chExt cx="48" cy="288"/>
                      </a:xfrm>
                    </p:grpSpPr>
                    <p:sp>
                      <p:nvSpPr>
                        <p:cNvPr id="569" name="Line 134"/>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70" name="Line 135"/>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71" name="Line 136"/>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72" name="Line 137"/>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73" name="Line 138"/>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74" name="Line 139"/>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73" name="Group 140"/>
                      <p:cNvGrpSpPr>
                        <a:grpSpLocks noChangeAspect="1"/>
                      </p:cNvGrpSpPr>
                      <p:nvPr/>
                    </p:nvGrpSpPr>
                    <p:grpSpPr bwMode="auto">
                      <a:xfrm>
                        <a:off x="2101" y="3360"/>
                        <a:ext cx="29" cy="288"/>
                        <a:chOff x="1152" y="3168"/>
                        <a:chExt cx="48" cy="288"/>
                      </a:xfrm>
                    </p:grpSpPr>
                    <p:sp>
                      <p:nvSpPr>
                        <p:cNvPr id="563" name="Line 141"/>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64" name="Line 142"/>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65" name="Line 143"/>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66" name="Line 144"/>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67" name="Line 145"/>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68" name="Line 146"/>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grpSp>
            <p:nvGrpSpPr>
              <p:cNvPr id="75" name="Group 147"/>
              <p:cNvGrpSpPr>
                <a:grpSpLocks noChangeAspect="1"/>
              </p:cNvGrpSpPr>
              <p:nvPr/>
            </p:nvGrpSpPr>
            <p:grpSpPr bwMode="auto">
              <a:xfrm>
                <a:off x="650" y="826"/>
                <a:ext cx="547" cy="349"/>
                <a:chOff x="2131" y="3312"/>
                <a:chExt cx="664" cy="384"/>
              </a:xfrm>
            </p:grpSpPr>
            <p:grpSp>
              <p:nvGrpSpPr>
                <p:cNvPr id="76" name="Group 148"/>
                <p:cNvGrpSpPr>
                  <a:grpSpLocks noChangeAspect="1"/>
                </p:cNvGrpSpPr>
                <p:nvPr/>
              </p:nvGrpSpPr>
              <p:grpSpPr bwMode="auto">
                <a:xfrm>
                  <a:off x="2131" y="3312"/>
                  <a:ext cx="222" cy="384"/>
                  <a:chOff x="2131" y="3312"/>
                  <a:chExt cx="222" cy="384"/>
                </a:xfrm>
              </p:grpSpPr>
              <p:grpSp>
                <p:nvGrpSpPr>
                  <p:cNvPr id="77" name="Group 149"/>
                  <p:cNvGrpSpPr>
                    <a:grpSpLocks noChangeAspect="1"/>
                  </p:cNvGrpSpPr>
                  <p:nvPr/>
                </p:nvGrpSpPr>
                <p:grpSpPr bwMode="auto">
                  <a:xfrm>
                    <a:off x="2131" y="3312"/>
                    <a:ext cx="108" cy="384"/>
                    <a:chOff x="2131" y="3312"/>
                    <a:chExt cx="108" cy="384"/>
                  </a:xfrm>
                </p:grpSpPr>
                <p:sp>
                  <p:nvSpPr>
                    <p:cNvPr id="538" name="Oval 150"/>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91" name="Group 151"/>
                    <p:cNvGrpSpPr>
                      <a:grpSpLocks noChangeAspect="1"/>
                    </p:cNvGrpSpPr>
                    <p:nvPr/>
                  </p:nvGrpSpPr>
                  <p:grpSpPr bwMode="auto">
                    <a:xfrm>
                      <a:off x="2140" y="3408"/>
                      <a:ext cx="88" cy="288"/>
                      <a:chOff x="2101" y="3360"/>
                      <a:chExt cx="88" cy="288"/>
                    </a:xfrm>
                  </p:grpSpPr>
                  <p:grpSp>
                    <p:nvGrpSpPr>
                      <p:cNvPr id="92" name="Group 152"/>
                      <p:cNvGrpSpPr>
                        <a:grpSpLocks noChangeAspect="1"/>
                      </p:cNvGrpSpPr>
                      <p:nvPr/>
                    </p:nvGrpSpPr>
                    <p:grpSpPr bwMode="auto">
                      <a:xfrm flipH="1">
                        <a:off x="2160" y="3360"/>
                        <a:ext cx="29" cy="288"/>
                        <a:chOff x="1152" y="3168"/>
                        <a:chExt cx="48" cy="288"/>
                      </a:xfrm>
                    </p:grpSpPr>
                    <p:sp>
                      <p:nvSpPr>
                        <p:cNvPr id="548" name="Line 15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49" name="Line 15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50" name="Line 15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51" name="Line 15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52" name="Line 15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53" name="Line 15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93" name="Group 159"/>
                      <p:cNvGrpSpPr>
                        <a:grpSpLocks noChangeAspect="1"/>
                      </p:cNvGrpSpPr>
                      <p:nvPr/>
                    </p:nvGrpSpPr>
                    <p:grpSpPr bwMode="auto">
                      <a:xfrm>
                        <a:off x="2101" y="3360"/>
                        <a:ext cx="29" cy="288"/>
                        <a:chOff x="1152" y="3168"/>
                        <a:chExt cx="48" cy="288"/>
                      </a:xfrm>
                    </p:grpSpPr>
                    <p:sp>
                      <p:nvSpPr>
                        <p:cNvPr id="542" name="Line 16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43" name="Line 16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44" name="Line 16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45" name="Line 16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46" name="Line 16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47" name="Line 16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106" name="Group 166"/>
                  <p:cNvGrpSpPr>
                    <a:grpSpLocks noChangeAspect="1"/>
                  </p:cNvGrpSpPr>
                  <p:nvPr/>
                </p:nvGrpSpPr>
                <p:grpSpPr bwMode="auto">
                  <a:xfrm>
                    <a:off x="2245" y="3312"/>
                    <a:ext cx="108" cy="384"/>
                    <a:chOff x="2131" y="3312"/>
                    <a:chExt cx="108" cy="384"/>
                  </a:xfrm>
                </p:grpSpPr>
                <p:sp>
                  <p:nvSpPr>
                    <p:cNvPr id="522" name="Oval 167"/>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107" name="Group 168"/>
                    <p:cNvGrpSpPr>
                      <a:grpSpLocks noChangeAspect="1"/>
                    </p:cNvGrpSpPr>
                    <p:nvPr/>
                  </p:nvGrpSpPr>
                  <p:grpSpPr bwMode="auto">
                    <a:xfrm>
                      <a:off x="2140" y="3408"/>
                      <a:ext cx="88" cy="288"/>
                      <a:chOff x="2101" y="3360"/>
                      <a:chExt cx="88" cy="288"/>
                    </a:xfrm>
                  </p:grpSpPr>
                  <p:grpSp>
                    <p:nvGrpSpPr>
                      <p:cNvPr id="109" name="Group 169"/>
                      <p:cNvGrpSpPr>
                        <a:grpSpLocks noChangeAspect="1"/>
                      </p:cNvGrpSpPr>
                      <p:nvPr/>
                    </p:nvGrpSpPr>
                    <p:grpSpPr bwMode="auto">
                      <a:xfrm flipH="1">
                        <a:off x="2160" y="3360"/>
                        <a:ext cx="29" cy="288"/>
                        <a:chOff x="1152" y="3168"/>
                        <a:chExt cx="48" cy="288"/>
                      </a:xfrm>
                    </p:grpSpPr>
                    <p:sp>
                      <p:nvSpPr>
                        <p:cNvPr id="532" name="Line 17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33" name="Line 17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34" name="Line 17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35" name="Line 17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36" name="Line 17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37" name="Line 17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110" name="Group 176"/>
                      <p:cNvGrpSpPr>
                        <a:grpSpLocks noChangeAspect="1"/>
                      </p:cNvGrpSpPr>
                      <p:nvPr/>
                    </p:nvGrpSpPr>
                    <p:grpSpPr bwMode="auto">
                      <a:xfrm>
                        <a:off x="2101" y="3360"/>
                        <a:ext cx="29" cy="288"/>
                        <a:chOff x="1152" y="3168"/>
                        <a:chExt cx="48" cy="288"/>
                      </a:xfrm>
                    </p:grpSpPr>
                    <p:sp>
                      <p:nvSpPr>
                        <p:cNvPr id="526" name="Line 177"/>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27" name="Line 178"/>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28" name="Line 179"/>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29" name="Line 180"/>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30" name="Line 181"/>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31" name="Line 182"/>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111" name="Group 183"/>
                <p:cNvGrpSpPr>
                  <a:grpSpLocks noChangeAspect="1"/>
                </p:cNvGrpSpPr>
                <p:nvPr/>
              </p:nvGrpSpPr>
              <p:grpSpPr bwMode="auto">
                <a:xfrm>
                  <a:off x="2352" y="3312"/>
                  <a:ext cx="222" cy="384"/>
                  <a:chOff x="2131" y="3312"/>
                  <a:chExt cx="222" cy="384"/>
                </a:xfrm>
              </p:grpSpPr>
              <p:grpSp>
                <p:nvGrpSpPr>
                  <p:cNvPr id="125" name="Group 184"/>
                  <p:cNvGrpSpPr>
                    <a:grpSpLocks noChangeAspect="1"/>
                  </p:cNvGrpSpPr>
                  <p:nvPr/>
                </p:nvGrpSpPr>
                <p:grpSpPr bwMode="auto">
                  <a:xfrm>
                    <a:off x="2131" y="3312"/>
                    <a:ext cx="108" cy="384"/>
                    <a:chOff x="2131" y="3312"/>
                    <a:chExt cx="108" cy="384"/>
                  </a:xfrm>
                </p:grpSpPr>
                <p:sp>
                  <p:nvSpPr>
                    <p:cNvPr id="504" name="Oval 185"/>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126" name="Group 186"/>
                    <p:cNvGrpSpPr>
                      <a:grpSpLocks noChangeAspect="1"/>
                    </p:cNvGrpSpPr>
                    <p:nvPr/>
                  </p:nvGrpSpPr>
                  <p:grpSpPr bwMode="auto">
                    <a:xfrm>
                      <a:off x="2140" y="3408"/>
                      <a:ext cx="88" cy="288"/>
                      <a:chOff x="2101" y="3360"/>
                      <a:chExt cx="88" cy="288"/>
                    </a:xfrm>
                  </p:grpSpPr>
                  <p:grpSp>
                    <p:nvGrpSpPr>
                      <p:cNvPr id="127" name="Group 187"/>
                      <p:cNvGrpSpPr>
                        <a:grpSpLocks noChangeAspect="1"/>
                      </p:cNvGrpSpPr>
                      <p:nvPr/>
                    </p:nvGrpSpPr>
                    <p:grpSpPr bwMode="auto">
                      <a:xfrm flipH="1">
                        <a:off x="2160" y="3360"/>
                        <a:ext cx="29" cy="288"/>
                        <a:chOff x="1152" y="3168"/>
                        <a:chExt cx="48" cy="288"/>
                      </a:xfrm>
                    </p:grpSpPr>
                    <p:sp>
                      <p:nvSpPr>
                        <p:cNvPr id="514" name="Line 18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15" name="Line 18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16" name="Line 19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17" name="Line 19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18" name="Line 19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19" name="Line 19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140" name="Group 194"/>
                      <p:cNvGrpSpPr>
                        <a:grpSpLocks noChangeAspect="1"/>
                      </p:cNvGrpSpPr>
                      <p:nvPr/>
                    </p:nvGrpSpPr>
                    <p:grpSpPr bwMode="auto">
                      <a:xfrm>
                        <a:off x="2101" y="3360"/>
                        <a:ext cx="29" cy="288"/>
                        <a:chOff x="1152" y="3168"/>
                        <a:chExt cx="48" cy="288"/>
                      </a:xfrm>
                    </p:grpSpPr>
                    <p:sp>
                      <p:nvSpPr>
                        <p:cNvPr id="508" name="Line 19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509" name="Line 19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10" name="Line 19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11" name="Line 19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12" name="Line 19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13" name="Line 20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141" name="Group 201"/>
                  <p:cNvGrpSpPr>
                    <a:grpSpLocks noChangeAspect="1"/>
                  </p:cNvGrpSpPr>
                  <p:nvPr/>
                </p:nvGrpSpPr>
                <p:grpSpPr bwMode="auto">
                  <a:xfrm>
                    <a:off x="2245" y="3312"/>
                    <a:ext cx="108" cy="384"/>
                    <a:chOff x="2131" y="3312"/>
                    <a:chExt cx="108" cy="384"/>
                  </a:xfrm>
                </p:grpSpPr>
                <p:sp>
                  <p:nvSpPr>
                    <p:cNvPr id="488" name="Oval 202"/>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142" name="Group 203"/>
                    <p:cNvGrpSpPr>
                      <a:grpSpLocks noChangeAspect="1"/>
                    </p:cNvGrpSpPr>
                    <p:nvPr/>
                  </p:nvGrpSpPr>
                  <p:grpSpPr bwMode="auto">
                    <a:xfrm>
                      <a:off x="2140" y="3408"/>
                      <a:ext cx="88" cy="288"/>
                      <a:chOff x="2101" y="3360"/>
                      <a:chExt cx="88" cy="288"/>
                    </a:xfrm>
                  </p:grpSpPr>
                  <p:grpSp>
                    <p:nvGrpSpPr>
                      <p:cNvPr id="143" name="Group 204"/>
                      <p:cNvGrpSpPr>
                        <a:grpSpLocks noChangeAspect="1"/>
                      </p:cNvGrpSpPr>
                      <p:nvPr/>
                    </p:nvGrpSpPr>
                    <p:grpSpPr bwMode="auto">
                      <a:xfrm flipH="1">
                        <a:off x="2160" y="3360"/>
                        <a:ext cx="29" cy="288"/>
                        <a:chOff x="1152" y="3168"/>
                        <a:chExt cx="48" cy="288"/>
                      </a:xfrm>
                    </p:grpSpPr>
                    <p:sp>
                      <p:nvSpPr>
                        <p:cNvPr id="498" name="Line 20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99" name="Line 20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500" name="Line 20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501" name="Line 20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502" name="Line 20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503" name="Line 21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144" name="Group 211"/>
                      <p:cNvGrpSpPr>
                        <a:grpSpLocks noChangeAspect="1"/>
                      </p:cNvGrpSpPr>
                      <p:nvPr/>
                    </p:nvGrpSpPr>
                    <p:grpSpPr bwMode="auto">
                      <a:xfrm>
                        <a:off x="2101" y="3360"/>
                        <a:ext cx="29" cy="288"/>
                        <a:chOff x="1152" y="3168"/>
                        <a:chExt cx="48" cy="288"/>
                      </a:xfrm>
                    </p:grpSpPr>
                    <p:sp>
                      <p:nvSpPr>
                        <p:cNvPr id="492" name="Line 212"/>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93" name="Line 213"/>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94" name="Line 214"/>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95" name="Line 215"/>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96" name="Line 216"/>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97" name="Line 217"/>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146" name="Group 218"/>
                <p:cNvGrpSpPr>
                  <a:grpSpLocks noChangeAspect="1"/>
                </p:cNvGrpSpPr>
                <p:nvPr/>
              </p:nvGrpSpPr>
              <p:grpSpPr bwMode="auto">
                <a:xfrm>
                  <a:off x="2573" y="3312"/>
                  <a:ext cx="222" cy="384"/>
                  <a:chOff x="2131" y="3312"/>
                  <a:chExt cx="222" cy="384"/>
                </a:xfrm>
              </p:grpSpPr>
              <p:grpSp>
                <p:nvGrpSpPr>
                  <p:cNvPr id="147" name="Group 219"/>
                  <p:cNvGrpSpPr>
                    <a:grpSpLocks noChangeAspect="1"/>
                  </p:cNvGrpSpPr>
                  <p:nvPr/>
                </p:nvGrpSpPr>
                <p:grpSpPr bwMode="auto">
                  <a:xfrm>
                    <a:off x="2131" y="3312"/>
                    <a:ext cx="108" cy="384"/>
                    <a:chOff x="2131" y="3312"/>
                    <a:chExt cx="108" cy="384"/>
                  </a:xfrm>
                </p:grpSpPr>
                <p:sp>
                  <p:nvSpPr>
                    <p:cNvPr id="470" name="Oval 220"/>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148" name="Group 221"/>
                    <p:cNvGrpSpPr>
                      <a:grpSpLocks noChangeAspect="1"/>
                    </p:cNvGrpSpPr>
                    <p:nvPr/>
                  </p:nvGrpSpPr>
                  <p:grpSpPr bwMode="auto">
                    <a:xfrm>
                      <a:off x="2140" y="3408"/>
                      <a:ext cx="88" cy="288"/>
                      <a:chOff x="2101" y="3360"/>
                      <a:chExt cx="88" cy="288"/>
                    </a:xfrm>
                  </p:grpSpPr>
                  <p:grpSp>
                    <p:nvGrpSpPr>
                      <p:cNvPr id="162" name="Group 222"/>
                      <p:cNvGrpSpPr>
                        <a:grpSpLocks noChangeAspect="1"/>
                      </p:cNvGrpSpPr>
                      <p:nvPr/>
                    </p:nvGrpSpPr>
                    <p:grpSpPr bwMode="auto">
                      <a:xfrm flipH="1">
                        <a:off x="2160" y="3360"/>
                        <a:ext cx="29" cy="288"/>
                        <a:chOff x="1152" y="3168"/>
                        <a:chExt cx="48" cy="288"/>
                      </a:xfrm>
                    </p:grpSpPr>
                    <p:sp>
                      <p:nvSpPr>
                        <p:cNvPr id="480" name="Line 22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81" name="Line 22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82" name="Line 22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83" name="Line 22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84" name="Line 22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85" name="Line 22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163" name="Group 229"/>
                      <p:cNvGrpSpPr>
                        <a:grpSpLocks noChangeAspect="1"/>
                      </p:cNvGrpSpPr>
                      <p:nvPr/>
                    </p:nvGrpSpPr>
                    <p:grpSpPr bwMode="auto">
                      <a:xfrm>
                        <a:off x="2101" y="3360"/>
                        <a:ext cx="29" cy="288"/>
                        <a:chOff x="1152" y="3168"/>
                        <a:chExt cx="48" cy="288"/>
                      </a:xfrm>
                    </p:grpSpPr>
                    <p:sp>
                      <p:nvSpPr>
                        <p:cNvPr id="474" name="Line 23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75" name="Line 23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76" name="Line 23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77" name="Line 23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78" name="Line 23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79" name="Line 23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164" name="Group 236"/>
                  <p:cNvGrpSpPr>
                    <a:grpSpLocks noChangeAspect="1"/>
                  </p:cNvGrpSpPr>
                  <p:nvPr/>
                </p:nvGrpSpPr>
                <p:grpSpPr bwMode="auto">
                  <a:xfrm>
                    <a:off x="2245" y="3312"/>
                    <a:ext cx="108" cy="384"/>
                    <a:chOff x="2131" y="3312"/>
                    <a:chExt cx="108" cy="384"/>
                  </a:xfrm>
                </p:grpSpPr>
                <p:sp>
                  <p:nvSpPr>
                    <p:cNvPr id="454" name="Oval 237"/>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177" name="Group 238"/>
                    <p:cNvGrpSpPr>
                      <a:grpSpLocks noChangeAspect="1"/>
                    </p:cNvGrpSpPr>
                    <p:nvPr/>
                  </p:nvGrpSpPr>
                  <p:grpSpPr bwMode="auto">
                    <a:xfrm>
                      <a:off x="2140" y="3408"/>
                      <a:ext cx="88" cy="288"/>
                      <a:chOff x="2101" y="3360"/>
                      <a:chExt cx="88" cy="288"/>
                    </a:xfrm>
                  </p:grpSpPr>
                  <p:grpSp>
                    <p:nvGrpSpPr>
                      <p:cNvPr id="178" name="Group 239"/>
                      <p:cNvGrpSpPr>
                        <a:grpSpLocks noChangeAspect="1"/>
                      </p:cNvGrpSpPr>
                      <p:nvPr/>
                    </p:nvGrpSpPr>
                    <p:grpSpPr bwMode="auto">
                      <a:xfrm flipH="1">
                        <a:off x="2160" y="3360"/>
                        <a:ext cx="29" cy="288"/>
                        <a:chOff x="1152" y="3168"/>
                        <a:chExt cx="48" cy="288"/>
                      </a:xfrm>
                    </p:grpSpPr>
                    <p:sp>
                      <p:nvSpPr>
                        <p:cNvPr id="464" name="Line 24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65" name="Line 24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66" name="Line 24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67" name="Line 24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68" name="Line 24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69" name="Line 24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180" name="Group 246"/>
                      <p:cNvGrpSpPr>
                        <a:grpSpLocks noChangeAspect="1"/>
                      </p:cNvGrpSpPr>
                      <p:nvPr/>
                    </p:nvGrpSpPr>
                    <p:grpSpPr bwMode="auto">
                      <a:xfrm>
                        <a:off x="2101" y="3360"/>
                        <a:ext cx="29" cy="288"/>
                        <a:chOff x="1152" y="3168"/>
                        <a:chExt cx="48" cy="288"/>
                      </a:xfrm>
                    </p:grpSpPr>
                    <p:sp>
                      <p:nvSpPr>
                        <p:cNvPr id="458" name="Line 247"/>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59" name="Line 248"/>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60" name="Line 249"/>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61" name="Line 250"/>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62" name="Line 251"/>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63" name="Line 252"/>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grpSp>
            <p:nvGrpSpPr>
              <p:cNvPr id="181" name="Group 253"/>
              <p:cNvGrpSpPr>
                <a:grpSpLocks noChangeAspect="1"/>
              </p:cNvGrpSpPr>
              <p:nvPr/>
            </p:nvGrpSpPr>
            <p:grpSpPr bwMode="auto">
              <a:xfrm>
                <a:off x="288" y="826"/>
                <a:ext cx="183" cy="349"/>
                <a:chOff x="2131" y="3312"/>
                <a:chExt cx="222" cy="384"/>
              </a:xfrm>
            </p:grpSpPr>
            <p:grpSp>
              <p:nvGrpSpPr>
                <p:cNvPr id="182" name="Group 254"/>
                <p:cNvGrpSpPr>
                  <a:grpSpLocks noChangeAspect="1"/>
                </p:cNvGrpSpPr>
                <p:nvPr/>
              </p:nvGrpSpPr>
              <p:grpSpPr bwMode="auto">
                <a:xfrm>
                  <a:off x="2131" y="3312"/>
                  <a:ext cx="108" cy="384"/>
                  <a:chOff x="2131" y="3312"/>
                  <a:chExt cx="108" cy="384"/>
                </a:xfrm>
              </p:grpSpPr>
              <p:sp>
                <p:nvSpPr>
                  <p:cNvPr id="433" name="Oval 255"/>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196" name="Group 256"/>
                  <p:cNvGrpSpPr>
                    <a:grpSpLocks noChangeAspect="1"/>
                  </p:cNvGrpSpPr>
                  <p:nvPr/>
                </p:nvGrpSpPr>
                <p:grpSpPr bwMode="auto">
                  <a:xfrm>
                    <a:off x="2140" y="3408"/>
                    <a:ext cx="88" cy="288"/>
                    <a:chOff x="2101" y="3360"/>
                    <a:chExt cx="88" cy="288"/>
                  </a:xfrm>
                </p:grpSpPr>
                <p:grpSp>
                  <p:nvGrpSpPr>
                    <p:cNvPr id="197" name="Group 257"/>
                    <p:cNvGrpSpPr>
                      <a:grpSpLocks noChangeAspect="1"/>
                    </p:cNvGrpSpPr>
                    <p:nvPr/>
                  </p:nvGrpSpPr>
                  <p:grpSpPr bwMode="auto">
                    <a:xfrm flipH="1">
                      <a:off x="2160" y="3360"/>
                      <a:ext cx="29" cy="288"/>
                      <a:chOff x="1152" y="3168"/>
                      <a:chExt cx="48" cy="288"/>
                    </a:xfrm>
                  </p:grpSpPr>
                  <p:sp>
                    <p:nvSpPr>
                      <p:cNvPr id="443" name="Line 25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44" name="Line 25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45" name="Line 26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46" name="Line 26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47" name="Line 26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48" name="Line 26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198" name="Group 264"/>
                    <p:cNvGrpSpPr>
                      <a:grpSpLocks noChangeAspect="1"/>
                    </p:cNvGrpSpPr>
                    <p:nvPr/>
                  </p:nvGrpSpPr>
                  <p:grpSpPr bwMode="auto">
                    <a:xfrm>
                      <a:off x="2101" y="3360"/>
                      <a:ext cx="29" cy="288"/>
                      <a:chOff x="1152" y="3168"/>
                      <a:chExt cx="48" cy="288"/>
                    </a:xfrm>
                  </p:grpSpPr>
                  <p:sp>
                    <p:nvSpPr>
                      <p:cNvPr id="437" name="Line 26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38" name="Line 26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39" name="Line 26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40" name="Line 26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41" name="Line 26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42" name="Line 27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211" name="Group 271"/>
                <p:cNvGrpSpPr>
                  <a:grpSpLocks noChangeAspect="1"/>
                </p:cNvGrpSpPr>
                <p:nvPr/>
              </p:nvGrpSpPr>
              <p:grpSpPr bwMode="auto">
                <a:xfrm>
                  <a:off x="2245" y="3312"/>
                  <a:ext cx="108" cy="384"/>
                  <a:chOff x="2131" y="3312"/>
                  <a:chExt cx="108" cy="384"/>
                </a:xfrm>
              </p:grpSpPr>
              <p:sp>
                <p:nvSpPr>
                  <p:cNvPr id="417" name="Oval 272"/>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212" name="Group 273"/>
                  <p:cNvGrpSpPr>
                    <a:grpSpLocks noChangeAspect="1"/>
                  </p:cNvGrpSpPr>
                  <p:nvPr/>
                </p:nvGrpSpPr>
                <p:grpSpPr bwMode="auto">
                  <a:xfrm>
                    <a:off x="2140" y="3408"/>
                    <a:ext cx="88" cy="288"/>
                    <a:chOff x="2101" y="3360"/>
                    <a:chExt cx="88" cy="288"/>
                  </a:xfrm>
                </p:grpSpPr>
                <p:grpSp>
                  <p:nvGrpSpPr>
                    <p:cNvPr id="214" name="Group 274"/>
                    <p:cNvGrpSpPr>
                      <a:grpSpLocks noChangeAspect="1"/>
                    </p:cNvGrpSpPr>
                    <p:nvPr/>
                  </p:nvGrpSpPr>
                  <p:grpSpPr bwMode="auto">
                    <a:xfrm flipH="1">
                      <a:off x="2160" y="3360"/>
                      <a:ext cx="29" cy="288"/>
                      <a:chOff x="1152" y="3168"/>
                      <a:chExt cx="48" cy="288"/>
                    </a:xfrm>
                  </p:grpSpPr>
                  <p:sp>
                    <p:nvSpPr>
                      <p:cNvPr id="427" name="Line 27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28" name="Line 27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29" name="Line 27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30" name="Line 27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31" name="Line 27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32" name="Line 28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215" name="Group 281"/>
                    <p:cNvGrpSpPr>
                      <a:grpSpLocks noChangeAspect="1"/>
                    </p:cNvGrpSpPr>
                    <p:nvPr/>
                  </p:nvGrpSpPr>
                  <p:grpSpPr bwMode="auto">
                    <a:xfrm>
                      <a:off x="2101" y="3360"/>
                      <a:ext cx="29" cy="288"/>
                      <a:chOff x="1152" y="3168"/>
                      <a:chExt cx="48" cy="288"/>
                    </a:xfrm>
                  </p:grpSpPr>
                  <p:sp>
                    <p:nvSpPr>
                      <p:cNvPr id="421" name="Line 282"/>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22" name="Line 283"/>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23" name="Line 284"/>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24" name="Line 285"/>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25" name="Line 286"/>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26" name="Line 287"/>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216" name="Group 288"/>
              <p:cNvGrpSpPr>
                <a:grpSpLocks noChangeAspect="1"/>
              </p:cNvGrpSpPr>
              <p:nvPr/>
            </p:nvGrpSpPr>
            <p:grpSpPr bwMode="auto">
              <a:xfrm>
                <a:off x="480" y="826"/>
                <a:ext cx="185" cy="349"/>
                <a:chOff x="2131" y="3312"/>
                <a:chExt cx="222" cy="384"/>
              </a:xfrm>
            </p:grpSpPr>
            <p:grpSp>
              <p:nvGrpSpPr>
                <p:cNvPr id="230" name="Group 289"/>
                <p:cNvGrpSpPr>
                  <a:grpSpLocks noChangeAspect="1"/>
                </p:cNvGrpSpPr>
                <p:nvPr/>
              </p:nvGrpSpPr>
              <p:grpSpPr bwMode="auto">
                <a:xfrm>
                  <a:off x="2131" y="3312"/>
                  <a:ext cx="108" cy="384"/>
                  <a:chOff x="2131" y="3312"/>
                  <a:chExt cx="108" cy="384"/>
                </a:xfrm>
              </p:grpSpPr>
              <p:sp>
                <p:nvSpPr>
                  <p:cNvPr id="399" name="Oval 290"/>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231" name="Group 291"/>
                  <p:cNvGrpSpPr>
                    <a:grpSpLocks noChangeAspect="1"/>
                  </p:cNvGrpSpPr>
                  <p:nvPr/>
                </p:nvGrpSpPr>
                <p:grpSpPr bwMode="auto">
                  <a:xfrm>
                    <a:off x="2140" y="3408"/>
                    <a:ext cx="88" cy="288"/>
                    <a:chOff x="2101" y="3360"/>
                    <a:chExt cx="88" cy="288"/>
                  </a:xfrm>
                </p:grpSpPr>
                <p:grpSp>
                  <p:nvGrpSpPr>
                    <p:cNvPr id="232" name="Group 292"/>
                    <p:cNvGrpSpPr>
                      <a:grpSpLocks noChangeAspect="1"/>
                    </p:cNvGrpSpPr>
                    <p:nvPr/>
                  </p:nvGrpSpPr>
                  <p:grpSpPr bwMode="auto">
                    <a:xfrm flipH="1">
                      <a:off x="2160" y="3360"/>
                      <a:ext cx="29" cy="288"/>
                      <a:chOff x="1152" y="3168"/>
                      <a:chExt cx="48" cy="288"/>
                    </a:xfrm>
                  </p:grpSpPr>
                  <p:sp>
                    <p:nvSpPr>
                      <p:cNvPr id="409" name="Line 29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10" name="Line 29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11" name="Line 29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12" name="Line 29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13" name="Line 29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14" name="Line 29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245" name="Group 299"/>
                    <p:cNvGrpSpPr>
                      <a:grpSpLocks noChangeAspect="1"/>
                    </p:cNvGrpSpPr>
                    <p:nvPr/>
                  </p:nvGrpSpPr>
                  <p:grpSpPr bwMode="auto">
                    <a:xfrm>
                      <a:off x="2101" y="3360"/>
                      <a:ext cx="29" cy="288"/>
                      <a:chOff x="1152" y="3168"/>
                      <a:chExt cx="48" cy="288"/>
                    </a:xfrm>
                  </p:grpSpPr>
                  <p:sp>
                    <p:nvSpPr>
                      <p:cNvPr id="403" name="Line 30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404" name="Line 30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405" name="Line 30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406" name="Line 30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407" name="Line 30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408" name="Line 30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246" name="Group 306"/>
                <p:cNvGrpSpPr>
                  <a:grpSpLocks noChangeAspect="1"/>
                </p:cNvGrpSpPr>
                <p:nvPr/>
              </p:nvGrpSpPr>
              <p:grpSpPr bwMode="auto">
                <a:xfrm>
                  <a:off x="2245" y="3312"/>
                  <a:ext cx="108" cy="384"/>
                  <a:chOff x="2131" y="3312"/>
                  <a:chExt cx="108" cy="384"/>
                </a:xfrm>
              </p:grpSpPr>
              <p:sp>
                <p:nvSpPr>
                  <p:cNvPr id="383" name="Oval 307"/>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248" name="Group 308"/>
                  <p:cNvGrpSpPr>
                    <a:grpSpLocks noChangeAspect="1"/>
                  </p:cNvGrpSpPr>
                  <p:nvPr/>
                </p:nvGrpSpPr>
                <p:grpSpPr bwMode="auto">
                  <a:xfrm>
                    <a:off x="2140" y="3408"/>
                    <a:ext cx="88" cy="288"/>
                    <a:chOff x="2101" y="3360"/>
                    <a:chExt cx="88" cy="288"/>
                  </a:xfrm>
                </p:grpSpPr>
                <p:grpSp>
                  <p:nvGrpSpPr>
                    <p:cNvPr id="249" name="Group 309"/>
                    <p:cNvGrpSpPr>
                      <a:grpSpLocks noChangeAspect="1"/>
                    </p:cNvGrpSpPr>
                    <p:nvPr/>
                  </p:nvGrpSpPr>
                  <p:grpSpPr bwMode="auto">
                    <a:xfrm flipH="1">
                      <a:off x="2160" y="3360"/>
                      <a:ext cx="29" cy="288"/>
                      <a:chOff x="1152" y="3168"/>
                      <a:chExt cx="48" cy="288"/>
                    </a:xfrm>
                  </p:grpSpPr>
                  <p:sp>
                    <p:nvSpPr>
                      <p:cNvPr id="393" name="Line 31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94" name="Line 31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95" name="Line 31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96" name="Line 31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97" name="Line 31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98" name="Line 31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250" name="Group 316"/>
                    <p:cNvGrpSpPr>
                      <a:grpSpLocks noChangeAspect="1"/>
                    </p:cNvGrpSpPr>
                    <p:nvPr/>
                  </p:nvGrpSpPr>
                  <p:grpSpPr bwMode="auto">
                    <a:xfrm>
                      <a:off x="2101" y="3360"/>
                      <a:ext cx="29" cy="288"/>
                      <a:chOff x="1152" y="3168"/>
                      <a:chExt cx="48" cy="288"/>
                    </a:xfrm>
                  </p:grpSpPr>
                  <p:sp>
                    <p:nvSpPr>
                      <p:cNvPr id="387" name="Line 317"/>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88" name="Line 318"/>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89" name="Line 319"/>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90" name="Line 320"/>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91" name="Line 321"/>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92" name="Line 322"/>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264" name="Group 323"/>
              <p:cNvGrpSpPr>
                <a:grpSpLocks noChangeAspect="1"/>
              </p:cNvGrpSpPr>
              <p:nvPr/>
            </p:nvGrpSpPr>
            <p:grpSpPr bwMode="auto">
              <a:xfrm flipV="1">
                <a:off x="1749" y="1219"/>
                <a:ext cx="183" cy="349"/>
                <a:chOff x="2131" y="3312"/>
                <a:chExt cx="222" cy="384"/>
              </a:xfrm>
            </p:grpSpPr>
            <p:grpSp>
              <p:nvGrpSpPr>
                <p:cNvPr id="265" name="Group 324"/>
                <p:cNvGrpSpPr>
                  <a:grpSpLocks noChangeAspect="1"/>
                </p:cNvGrpSpPr>
                <p:nvPr/>
              </p:nvGrpSpPr>
              <p:grpSpPr bwMode="auto">
                <a:xfrm>
                  <a:off x="2131" y="3312"/>
                  <a:ext cx="108" cy="384"/>
                  <a:chOff x="2131" y="3312"/>
                  <a:chExt cx="108" cy="384"/>
                </a:xfrm>
              </p:grpSpPr>
              <p:sp>
                <p:nvSpPr>
                  <p:cNvPr id="365" name="Oval 325"/>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266" name="Group 326"/>
                  <p:cNvGrpSpPr>
                    <a:grpSpLocks noChangeAspect="1"/>
                  </p:cNvGrpSpPr>
                  <p:nvPr/>
                </p:nvGrpSpPr>
                <p:grpSpPr bwMode="auto">
                  <a:xfrm>
                    <a:off x="2140" y="3408"/>
                    <a:ext cx="88" cy="288"/>
                    <a:chOff x="2101" y="3360"/>
                    <a:chExt cx="88" cy="288"/>
                  </a:xfrm>
                </p:grpSpPr>
                <p:grpSp>
                  <p:nvGrpSpPr>
                    <p:cNvPr id="279" name="Group 327"/>
                    <p:cNvGrpSpPr>
                      <a:grpSpLocks noChangeAspect="1"/>
                    </p:cNvGrpSpPr>
                    <p:nvPr/>
                  </p:nvGrpSpPr>
                  <p:grpSpPr bwMode="auto">
                    <a:xfrm flipH="1">
                      <a:off x="2160" y="3360"/>
                      <a:ext cx="29" cy="288"/>
                      <a:chOff x="1152" y="3168"/>
                      <a:chExt cx="48" cy="288"/>
                    </a:xfrm>
                  </p:grpSpPr>
                  <p:sp>
                    <p:nvSpPr>
                      <p:cNvPr id="375" name="Line 32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76" name="Line 32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77" name="Line 33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78" name="Line 33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79" name="Line 33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80" name="Line 33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280" name="Group 334"/>
                    <p:cNvGrpSpPr>
                      <a:grpSpLocks noChangeAspect="1"/>
                    </p:cNvGrpSpPr>
                    <p:nvPr/>
                  </p:nvGrpSpPr>
                  <p:grpSpPr bwMode="auto">
                    <a:xfrm>
                      <a:off x="2101" y="3360"/>
                      <a:ext cx="29" cy="288"/>
                      <a:chOff x="1152" y="3168"/>
                      <a:chExt cx="48" cy="288"/>
                    </a:xfrm>
                  </p:grpSpPr>
                  <p:sp>
                    <p:nvSpPr>
                      <p:cNvPr id="369" name="Line 33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70" name="Line 33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71" name="Line 33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72" name="Line 33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73" name="Line 33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74" name="Line 34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282" name="Group 341"/>
                <p:cNvGrpSpPr>
                  <a:grpSpLocks noChangeAspect="1"/>
                </p:cNvGrpSpPr>
                <p:nvPr/>
              </p:nvGrpSpPr>
              <p:grpSpPr bwMode="auto">
                <a:xfrm>
                  <a:off x="2245" y="3312"/>
                  <a:ext cx="108" cy="384"/>
                  <a:chOff x="2131" y="3312"/>
                  <a:chExt cx="108" cy="384"/>
                </a:xfrm>
              </p:grpSpPr>
              <p:sp>
                <p:nvSpPr>
                  <p:cNvPr id="349" name="Oval 342"/>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283" name="Group 343"/>
                  <p:cNvGrpSpPr>
                    <a:grpSpLocks noChangeAspect="1"/>
                  </p:cNvGrpSpPr>
                  <p:nvPr/>
                </p:nvGrpSpPr>
                <p:grpSpPr bwMode="auto">
                  <a:xfrm>
                    <a:off x="2140" y="3408"/>
                    <a:ext cx="88" cy="288"/>
                    <a:chOff x="2101" y="3360"/>
                    <a:chExt cx="88" cy="288"/>
                  </a:xfrm>
                </p:grpSpPr>
                <p:grpSp>
                  <p:nvGrpSpPr>
                    <p:cNvPr id="284" name="Group 344"/>
                    <p:cNvGrpSpPr>
                      <a:grpSpLocks noChangeAspect="1"/>
                    </p:cNvGrpSpPr>
                    <p:nvPr/>
                  </p:nvGrpSpPr>
                  <p:grpSpPr bwMode="auto">
                    <a:xfrm flipH="1">
                      <a:off x="2160" y="3360"/>
                      <a:ext cx="29" cy="288"/>
                      <a:chOff x="1152" y="3168"/>
                      <a:chExt cx="48" cy="288"/>
                    </a:xfrm>
                  </p:grpSpPr>
                  <p:sp>
                    <p:nvSpPr>
                      <p:cNvPr id="359" name="Line 34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60" name="Line 34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61" name="Line 34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62" name="Line 34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63" name="Line 34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64" name="Line 35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298" name="Group 351"/>
                    <p:cNvGrpSpPr>
                      <a:grpSpLocks noChangeAspect="1"/>
                    </p:cNvGrpSpPr>
                    <p:nvPr/>
                  </p:nvGrpSpPr>
                  <p:grpSpPr bwMode="auto">
                    <a:xfrm>
                      <a:off x="2101" y="3360"/>
                      <a:ext cx="29" cy="288"/>
                      <a:chOff x="1152" y="3168"/>
                      <a:chExt cx="48" cy="288"/>
                    </a:xfrm>
                  </p:grpSpPr>
                  <p:sp>
                    <p:nvSpPr>
                      <p:cNvPr id="353" name="Line 352"/>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54" name="Line 353"/>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55" name="Line 354"/>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56" name="Line 355"/>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57" name="Line 356"/>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58" name="Line 357"/>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299" name="Group 358"/>
              <p:cNvGrpSpPr>
                <a:grpSpLocks noChangeAspect="1"/>
              </p:cNvGrpSpPr>
              <p:nvPr/>
            </p:nvGrpSpPr>
            <p:grpSpPr bwMode="auto">
              <a:xfrm flipV="1">
                <a:off x="1201" y="1219"/>
                <a:ext cx="183" cy="349"/>
                <a:chOff x="2131" y="3312"/>
                <a:chExt cx="222" cy="384"/>
              </a:xfrm>
            </p:grpSpPr>
            <p:grpSp>
              <p:nvGrpSpPr>
                <p:cNvPr id="300" name="Group 359"/>
                <p:cNvGrpSpPr>
                  <a:grpSpLocks noChangeAspect="1"/>
                </p:cNvGrpSpPr>
                <p:nvPr/>
              </p:nvGrpSpPr>
              <p:grpSpPr bwMode="auto">
                <a:xfrm>
                  <a:off x="2131" y="3312"/>
                  <a:ext cx="108" cy="384"/>
                  <a:chOff x="2131" y="3312"/>
                  <a:chExt cx="108" cy="384"/>
                </a:xfrm>
              </p:grpSpPr>
              <p:sp>
                <p:nvSpPr>
                  <p:cNvPr id="331" name="Oval 360"/>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313" name="Group 361"/>
                  <p:cNvGrpSpPr>
                    <a:grpSpLocks noChangeAspect="1"/>
                  </p:cNvGrpSpPr>
                  <p:nvPr/>
                </p:nvGrpSpPr>
                <p:grpSpPr bwMode="auto">
                  <a:xfrm>
                    <a:off x="2140" y="3408"/>
                    <a:ext cx="88" cy="288"/>
                    <a:chOff x="2101" y="3360"/>
                    <a:chExt cx="88" cy="288"/>
                  </a:xfrm>
                </p:grpSpPr>
                <p:grpSp>
                  <p:nvGrpSpPr>
                    <p:cNvPr id="314" name="Group 362"/>
                    <p:cNvGrpSpPr>
                      <a:grpSpLocks noChangeAspect="1"/>
                    </p:cNvGrpSpPr>
                    <p:nvPr/>
                  </p:nvGrpSpPr>
                  <p:grpSpPr bwMode="auto">
                    <a:xfrm flipH="1">
                      <a:off x="2160" y="3360"/>
                      <a:ext cx="29" cy="288"/>
                      <a:chOff x="1152" y="3168"/>
                      <a:chExt cx="48" cy="288"/>
                    </a:xfrm>
                  </p:grpSpPr>
                  <p:sp>
                    <p:nvSpPr>
                      <p:cNvPr id="341" name="Line 36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42" name="Line 36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43" name="Line 36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44" name="Line 36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45" name="Line 36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46" name="Line 36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316" name="Group 369"/>
                    <p:cNvGrpSpPr>
                      <a:grpSpLocks noChangeAspect="1"/>
                    </p:cNvGrpSpPr>
                    <p:nvPr/>
                  </p:nvGrpSpPr>
                  <p:grpSpPr bwMode="auto">
                    <a:xfrm>
                      <a:off x="2101" y="3360"/>
                      <a:ext cx="29" cy="288"/>
                      <a:chOff x="1152" y="3168"/>
                      <a:chExt cx="48" cy="288"/>
                    </a:xfrm>
                  </p:grpSpPr>
                  <p:sp>
                    <p:nvSpPr>
                      <p:cNvPr id="335" name="Line 37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36" name="Line 37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37" name="Line 37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38" name="Line 37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39" name="Line 37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40" name="Line 37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317" name="Group 376"/>
                <p:cNvGrpSpPr>
                  <a:grpSpLocks noChangeAspect="1"/>
                </p:cNvGrpSpPr>
                <p:nvPr/>
              </p:nvGrpSpPr>
              <p:grpSpPr bwMode="auto">
                <a:xfrm>
                  <a:off x="2245" y="3312"/>
                  <a:ext cx="108" cy="384"/>
                  <a:chOff x="2131" y="3312"/>
                  <a:chExt cx="108" cy="384"/>
                </a:xfrm>
              </p:grpSpPr>
              <p:sp>
                <p:nvSpPr>
                  <p:cNvPr id="315" name="Oval 377"/>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318" name="Group 378"/>
                  <p:cNvGrpSpPr>
                    <a:grpSpLocks noChangeAspect="1"/>
                  </p:cNvGrpSpPr>
                  <p:nvPr/>
                </p:nvGrpSpPr>
                <p:grpSpPr bwMode="auto">
                  <a:xfrm>
                    <a:off x="2140" y="3408"/>
                    <a:ext cx="88" cy="288"/>
                    <a:chOff x="2101" y="3360"/>
                    <a:chExt cx="88" cy="288"/>
                  </a:xfrm>
                </p:grpSpPr>
                <p:grpSp>
                  <p:nvGrpSpPr>
                    <p:cNvPr id="332" name="Group 379"/>
                    <p:cNvGrpSpPr>
                      <a:grpSpLocks noChangeAspect="1"/>
                    </p:cNvGrpSpPr>
                    <p:nvPr/>
                  </p:nvGrpSpPr>
                  <p:grpSpPr bwMode="auto">
                    <a:xfrm flipH="1">
                      <a:off x="2160" y="3360"/>
                      <a:ext cx="29" cy="288"/>
                      <a:chOff x="1152" y="3168"/>
                      <a:chExt cx="48" cy="288"/>
                    </a:xfrm>
                  </p:grpSpPr>
                  <p:sp>
                    <p:nvSpPr>
                      <p:cNvPr id="325" name="Line 38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26" name="Line 38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27" name="Line 38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28" name="Line 38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29" name="Line 38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30" name="Line 38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333" name="Group 386"/>
                    <p:cNvGrpSpPr>
                      <a:grpSpLocks noChangeAspect="1"/>
                    </p:cNvGrpSpPr>
                    <p:nvPr/>
                  </p:nvGrpSpPr>
                  <p:grpSpPr bwMode="auto">
                    <a:xfrm>
                      <a:off x="2101" y="3360"/>
                      <a:ext cx="29" cy="288"/>
                      <a:chOff x="1152" y="3168"/>
                      <a:chExt cx="48" cy="288"/>
                    </a:xfrm>
                  </p:grpSpPr>
                  <p:sp>
                    <p:nvSpPr>
                      <p:cNvPr id="319" name="Line 387"/>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20" name="Line 388"/>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21" name="Line 389"/>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22" name="Line 390"/>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23" name="Line 391"/>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24" name="Line 392"/>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334" name="Group 393"/>
              <p:cNvGrpSpPr>
                <a:grpSpLocks noChangeAspect="1"/>
              </p:cNvGrpSpPr>
              <p:nvPr/>
            </p:nvGrpSpPr>
            <p:grpSpPr bwMode="auto">
              <a:xfrm flipV="1">
                <a:off x="1393" y="1219"/>
                <a:ext cx="185" cy="349"/>
                <a:chOff x="2131" y="3312"/>
                <a:chExt cx="222" cy="384"/>
              </a:xfrm>
            </p:grpSpPr>
            <p:grpSp>
              <p:nvGrpSpPr>
                <p:cNvPr id="347" name="Group 394"/>
                <p:cNvGrpSpPr>
                  <a:grpSpLocks noChangeAspect="1"/>
                </p:cNvGrpSpPr>
                <p:nvPr/>
              </p:nvGrpSpPr>
              <p:grpSpPr bwMode="auto">
                <a:xfrm>
                  <a:off x="2131" y="3312"/>
                  <a:ext cx="108" cy="384"/>
                  <a:chOff x="2131" y="3312"/>
                  <a:chExt cx="108" cy="384"/>
                </a:xfrm>
              </p:grpSpPr>
              <p:sp>
                <p:nvSpPr>
                  <p:cNvPr id="297" name="Oval 395"/>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348" name="Group 396"/>
                  <p:cNvGrpSpPr>
                    <a:grpSpLocks noChangeAspect="1"/>
                  </p:cNvGrpSpPr>
                  <p:nvPr/>
                </p:nvGrpSpPr>
                <p:grpSpPr bwMode="auto">
                  <a:xfrm>
                    <a:off x="2140" y="3408"/>
                    <a:ext cx="88" cy="288"/>
                    <a:chOff x="2101" y="3360"/>
                    <a:chExt cx="88" cy="288"/>
                  </a:xfrm>
                </p:grpSpPr>
                <p:grpSp>
                  <p:nvGrpSpPr>
                    <p:cNvPr id="350" name="Group 397"/>
                    <p:cNvGrpSpPr>
                      <a:grpSpLocks noChangeAspect="1"/>
                    </p:cNvGrpSpPr>
                    <p:nvPr/>
                  </p:nvGrpSpPr>
                  <p:grpSpPr bwMode="auto">
                    <a:xfrm flipH="1">
                      <a:off x="2160" y="3360"/>
                      <a:ext cx="29" cy="288"/>
                      <a:chOff x="1152" y="3168"/>
                      <a:chExt cx="48" cy="288"/>
                    </a:xfrm>
                  </p:grpSpPr>
                  <p:sp>
                    <p:nvSpPr>
                      <p:cNvPr id="307" name="Line 39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08" name="Line 39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09" name="Line 40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10" name="Line 40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11" name="Line 40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12" name="Line 40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351" name="Group 404"/>
                    <p:cNvGrpSpPr>
                      <a:grpSpLocks noChangeAspect="1"/>
                    </p:cNvGrpSpPr>
                    <p:nvPr/>
                  </p:nvGrpSpPr>
                  <p:grpSpPr bwMode="auto">
                    <a:xfrm>
                      <a:off x="2101" y="3360"/>
                      <a:ext cx="29" cy="288"/>
                      <a:chOff x="1152" y="3168"/>
                      <a:chExt cx="48" cy="288"/>
                    </a:xfrm>
                  </p:grpSpPr>
                  <p:sp>
                    <p:nvSpPr>
                      <p:cNvPr id="301" name="Line 40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302" name="Line 40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303" name="Line 40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304" name="Line 40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305" name="Line 40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306" name="Line 41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352" name="Group 411"/>
                <p:cNvGrpSpPr>
                  <a:grpSpLocks noChangeAspect="1"/>
                </p:cNvGrpSpPr>
                <p:nvPr/>
              </p:nvGrpSpPr>
              <p:grpSpPr bwMode="auto">
                <a:xfrm>
                  <a:off x="2245" y="3312"/>
                  <a:ext cx="108" cy="384"/>
                  <a:chOff x="2131" y="3312"/>
                  <a:chExt cx="108" cy="384"/>
                </a:xfrm>
              </p:grpSpPr>
              <p:sp>
                <p:nvSpPr>
                  <p:cNvPr id="281" name="Oval 412"/>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366" name="Group 413"/>
                  <p:cNvGrpSpPr>
                    <a:grpSpLocks noChangeAspect="1"/>
                  </p:cNvGrpSpPr>
                  <p:nvPr/>
                </p:nvGrpSpPr>
                <p:grpSpPr bwMode="auto">
                  <a:xfrm>
                    <a:off x="2140" y="3408"/>
                    <a:ext cx="88" cy="288"/>
                    <a:chOff x="2101" y="3360"/>
                    <a:chExt cx="88" cy="288"/>
                  </a:xfrm>
                </p:grpSpPr>
                <p:grpSp>
                  <p:nvGrpSpPr>
                    <p:cNvPr id="367" name="Group 414"/>
                    <p:cNvGrpSpPr>
                      <a:grpSpLocks noChangeAspect="1"/>
                    </p:cNvGrpSpPr>
                    <p:nvPr/>
                  </p:nvGrpSpPr>
                  <p:grpSpPr bwMode="auto">
                    <a:xfrm flipH="1">
                      <a:off x="2160" y="3360"/>
                      <a:ext cx="29" cy="288"/>
                      <a:chOff x="1152" y="3168"/>
                      <a:chExt cx="48" cy="288"/>
                    </a:xfrm>
                  </p:grpSpPr>
                  <p:sp>
                    <p:nvSpPr>
                      <p:cNvPr id="291" name="Line 415"/>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92" name="Line 416"/>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93" name="Line 417"/>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94" name="Line 418"/>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95" name="Line 419"/>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96" name="Line 420"/>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368" name="Group 421"/>
                    <p:cNvGrpSpPr>
                      <a:grpSpLocks noChangeAspect="1"/>
                    </p:cNvGrpSpPr>
                    <p:nvPr/>
                  </p:nvGrpSpPr>
                  <p:grpSpPr bwMode="auto">
                    <a:xfrm>
                      <a:off x="2101" y="3360"/>
                      <a:ext cx="29" cy="288"/>
                      <a:chOff x="1152" y="3168"/>
                      <a:chExt cx="48" cy="288"/>
                    </a:xfrm>
                  </p:grpSpPr>
                  <p:sp>
                    <p:nvSpPr>
                      <p:cNvPr id="285" name="Line 422"/>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86" name="Line 423"/>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87" name="Line 424"/>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88" name="Line 425"/>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89" name="Line 426"/>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90" name="Line 427"/>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381" name="Group 428"/>
              <p:cNvGrpSpPr>
                <a:grpSpLocks noChangeAspect="1"/>
              </p:cNvGrpSpPr>
              <p:nvPr/>
            </p:nvGrpSpPr>
            <p:grpSpPr bwMode="auto">
              <a:xfrm flipV="1">
                <a:off x="1566" y="1219"/>
                <a:ext cx="183" cy="349"/>
                <a:chOff x="2131" y="3312"/>
                <a:chExt cx="222" cy="384"/>
              </a:xfrm>
            </p:grpSpPr>
            <p:grpSp>
              <p:nvGrpSpPr>
                <p:cNvPr id="382" name="Group 429"/>
                <p:cNvGrpSpPr>
                  <a:grpSpLocks noChangeAspect="1"/>
                </p:cNvGrpSpPr>
                <p:nvPr/>
              </p:nvGrpSpPr>
              <p:grpSpPr bwMode="auto">
                <a:xfrm>
                  <a:off x="2131" y="3312"/>
                  <a:ext cx="108" cy="384"/>
                  <a:chOff x="2131" y="3312"/>
                  <a:chExt cx="108" cy="384"/>
                </a:xfrm>
              </p:grpSpPr>
              <p:sp>
                <p:nvSpPr>
                  <p:cNvPr id="263" name="Oval 430"/>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384" name="Group 431"/>
                  <p:cNvGrpSpPr>
                    <a:grpSpLocks noChangeAspect="1"/>
                  </p:cNvGrpSpPr>
                  <p:nvPr/>
                </p:nvGrpSpPr>
                <p:grpSpPr bwMode="auto">
                  <a:xfrm>
                    <a:off x="2140" y="3408"/>
                    <a:ext cx="88" cy="288"/>
                    <a:chOff x="2101" y="3360"/>
                    <a:chExt cx="88" cy="288"/>
                  </a:xfrm>
                </p:grpSpPr>
                <p:grpSp>
                  <p:nvGrpSpPr>
                    <p:cNvPr id="385" name="Group 432"/>
                    <p:cNvGrpSpPr>
                      <a:grpSpLocks noChangeAspect="1"/>
                    </p:cNvGrpSpPr>
                    <p:nvPr/>
                  </p:nvGrpSpPr>
                  <p:grpSpPr bwMode="auto">
                    <a:xfrm flipH="1">
                      <a:off x="2160" y="3360"/>
                      <a:ext cx="29" cy="288"/>
                      <a:chOff x="1152" y="3168"/>
                      <a:chExt cx="48" cy="288"/>
                    </a:xfrm>
                  </p:grpSpPr>
                  <p:sp>
                    <p:nvSpPr>
                      <p:cNvPr id="273" name="Line 43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74" name="Line 43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75" name="Line 43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76" name="Line 43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77" name="Line 43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78" name="Line 43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386" name="Group 439"/>
                    <p:cNvGrpSpPr>
                      <a:grpSpLocks noChangeAspect="1"/>
                    </p:cNvGrpSpPr>
                    <p:nvPr/>
                  </p:nvGrpSpPr>
                  <p:grpSpPr bwMode="auto">
                    <a:xfrm>
                      <a:off x="2101" y="3360"/>
                      <a:ext cx="29" cy="288"/>
                      <a:chOff x="1152" y="3168"/>
                      <a:chExt cx="48" cy="288"/>
                    </a:xfrm>
                  </p:grpSpPr>
                  <p:sp>
                    <p:nvSpPr>
                      <p:cNvPr id="267" name="Line 44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68" name="Line 44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69" name="Line 44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70" name="Line 44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71" name="Line 44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72" name="Line 44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400" name="Group 446"/>
                <p:cNvGrpSpPr>
                  <a:grpSpLocks noChangeAspect="1"/>
                </p:cNvGrpSpPr>
                <p:nvPr/>
              </p:nvGrpSpPr>
              <p:grpSpPr bwMode="auto">
                <a:xfrm>
                  <a:off x="2245" y="3312"/>
                  <a:ext cx="108" cy="384"/>
                  <a:chOff x="2131" y="3312"/>
                  <a:chExt cx="108" cy="384"/>
                </a:xfrm>
              </p:grpSpPr>
              <p:sp>
                <p:nvSpPr>
                  <p:cNvPr id="247" name="Oval 447"/>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401" name="Group 448"/>
                  <p:cNvGrpSpPr>
                    <a:grpSpLocks noChangeAspect="1"/>
                  </p:cNvGrpSpPr>
                  <p:nvPr/>
                </p:nvGrpSpPr>
                <p:grpSpPr bwMode="auto">
                  <a:xfrm>
                    <a:off x="2140" y="3408"/>
                    <a:ext cx="88" cy="288"/>
                    <a:chOff x="2101" y="3360"/>
                    <a:chExt cx="88" cy="288"/>
                  </a:xfrm>
                </p:grpSpPr>
                <p:grpSp>
                  <p:nvGrpSpPr>
                    <p:cNvPr id="402" name="Group 449"/>
                    <p:cNvGrpSpPr>
                      <a:grpSpLocks noChangeAspect="1"/>
                    </p:cNvGrpSpPr>
                    <p:nvPr/>
                  </p:nvGrpSpPr>
                  <p:grpSpPr bwMode="auto">
                    <a:xfrm flipH="1">
                      <a:off x="2160" y="3360"/>
                      <a:ext cx="29" cy="288"/>
                      <a:chOff x="1152" y="3168"/>
                      <a:chExt cx="48" cy="288"/>
                    </a:xfrm>
                  </p:grpSpPr>
                  <p:sp>
                    <p:nvSpPr>
                      <p:cNvPr id="257" name="Line 450"/>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58" name="Line 451"/>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59" name="Line 452"/>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60" name="Line 453"/>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61" name="Line 454"/>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62" name="Line 455"/>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415" name="Group 456"/>
                    <p:cNvGrpSpPr>
                      <a:grpSpLocks noChangeAspect="1"/>
                    </p:cNvGrpSpPr>
                    <p:nvPr/>
                  </p:nvGrpSpPr>
                  <p:grpSpPr bwMode="auto">
                    <a:xfrm>
                      <a:off x="2101" y="3360"/>
                      <a:ext cx="29" cy="288"/>
                      <a:chOff x="1152" y="3168"/>
                      <a:chExt cx="48" cy="288"/>
                    </a:xfrm>
                  </p:grpSpPr>
                  <p:sp>
                    <p:nvSpPr>
                      <p:cNvPr id="251" name="Line 457"/>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52" name="Line 458"/>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53" name="Line 459"/>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54" name="Line 460"/>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55" name="Line 461"/>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56" name="Line 462"/>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416" name="Group 463"/>
              <p:cNvGrpSpPr>
                <a:grpSpLocks noChangeAspect="1"/>
              </p:cNvGrpSpPr>
              <p:nvPr/>
            </p:nvGrpSpPr>
            <p:grpSpPr bwMode="auto">
              <a:xfrm flipV="1">
                <a:off x="650" y="1219"/>
                <a:ext cx="547" cy="349"/>
                <a:chOff x="2131" y="3312"/>
                <a:chExt cx="664" cy="384"/>
              </a:xfrm>
            </p:grpSpPr>
            <p:grpSp>
              <p:nvGrpSpPr>
                <p:cNvPr id="418" name="Group 464"/>
                <p:cNvGrpSpPr>
                  <a:grpSpLocks noChangeAspect="1"/>
                </p:cNvGrpSpPr>
                <p:nvPr/>
              </p:nvGrpSpPr>
              <p:grpSpPr bwMode="auto">
                <a:xfrm>
                  <a:off x="2131" y="3312"/>
                  <a:ext cx="222" cy="384"/>
                  <a:chOff x="2131" y="3312"/>
                  <a:chExt cx="222" cy="384"/>
                </a:xfrm>
              </p:grpSpPr>
              <p:grpSp>
                <p:nvGrpSpPr>
                  <p:cNvPr id="419" name="Group 465"/>
                  <p:cNvGrpSpPr>
                    <a:grpSpLocks noChangeAspect="1"/>
                  </p:cNvGrpSpPr>
                  <p:nvPr/>
                </p:nvGrpSpPr>
                <p:grpSpPr bwMode="auto">
                  <a:xfrm>
                    <a:off x="2131" y="3312"/>
                    <a:ext cx="108" cy="384"/>
                    <a:chOff x="2131" y="3312"/>
                    <a:chExt cx="108" cy="384"/>
                  </a:xfrm>
                </p:grpSpPr>
                <p:sp>
                  <p:nvSpPr>
                    <p:cNvPr id="229" name="Oval 466"/>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420" name="Group 467"/>
                    <p:cNvGrpSpPr>
                      <a:grpSpLocks noChangeAspect="1"/>
                    </p:cNvGrpSpPr>
                    <p:nvPr/>
                  </p:nvGrpSpPr>
                  <p:grpSpPr bwMode="auto">
                    <a:xfrm>
                      <a:off x="2140" y="3408"/>
                      <a:ext cx="88" cy="288"/>
                      <a:chOff x="2101" y="3360"/>
                      <a:chExt cx="88" cy="288"/>
                    </a:xfrm>
                  </p:grpSpPr>
                  <p:grpSp>
                    <p:nvGrpSpPr>
                      <p:cNvPr id="434" name="Group 468"/>
                      <p:cNvGrpSpPr>
                        <a:grpSpLocks noChangeAspect="1"/>
                      </p:cNvGrpSpPr>
                      <p:nvPr/>
                    </p:nvGrpSpPr>
                    <p:grpSpPr bwMode="auto">
                      <a:xfrm flipH="1">
                        <a:off x="2160" y="3360"/>
                        <a:ext cx="29" cy="288"/>
                        <a:chOff x="1152" y="3168"/>
                        <a:chExt cx="48" cy="288"/>
                      </a:xfrm>
                    </p:grpSpPr>
                    <p:sp>
                      <p:nvSpPr>
                        <p:cNvPr id="239" name="Line 469"/>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40" name="Line 470"/>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41" name="Line 471"/>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42" name="Line 472"/>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43" name="Line 473"/>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44" name="Line 474"/>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435" name="Group 475"/>
                      <p:cNvGrpSpPr>
                        <a:grpSpLocks noChangeAspect="1"/>
                      </p:cNvGrpSpPr>
                      <p:nvPr/>
                    </p:nvGrpSpPr>
                    <p:grpSpPr bwMode="auto">
                      <a:xfrm>
                        <a:off x="2101" y="3360"/>
                        <a:ext cx="29" cy="288"/>
                        <a:chOff x="1152" y="3168"/>
                        <a:chExt cx="48" cy="288"/>
                      </a:xfrm>
                    </p:grpSpPr>
                    <p:sp>
                      <p:nvSpPr>
                        <p:cNvPr id="233" name="Line 476"/>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34" name="Line 477"/>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35" name="Line 478"/>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36" name="Line 479"/>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37" name="Line 480"/>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38" name="Line 481"/>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436" name="Group 482"/>
                  <p:cNvGrpSpPr>
                    <a:grpSpLocks noChangeAspect="1"/>
                  </p:cNvGrpSpPr>
                  <p:nvPr/>
                </p:nvGrpSpPr>
                <p:grpSpPr bwMode="auto">
                  <a:xfrm>
                    <a:off x="2245" y="3312"/>
                    <a:ext cx="108" cy="384"/>
                    <a:chOff x="2131" y="3312"/>
                    <a:chExt cx="108" cy="384"/>
                  </a:xfrm>
                </p:grpSpPr>
                <p:sp>
                  <p:nvSpPr>
                    <p:cNvPr id="213" name="Oval 483"/>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449" name="Group 484"/>
                    <p:cNvGrpSpPr>
                      <a:grpSpLocks noChangeAspect="1"/>
                    </p:cNvGrpSpPr>
                    <p:nvPr/>
                  </p:nvGrpSpPr>
                  <p:grpSpPr bwMode="auto">
                    <a:xfrm>
                      <a:off x="2140" y="3408"/>
                      <a:ext cx="88" cy="288"/>
                      <a:chOff x="2101" y="3360"/>
                      <a:chExt cx="88" cy="288"/>
                    </a:xfrm>
                  </p:grpSpPr>
                  <p:grpSp>
                    <p:nvGrpSpPr>
                      <p:cNvPr id="450" name="Group 485"/>
                      <p:cNvGrpSpPr>
                        <a:grpSpLocks noChangeAspect="1"/>
                      </p:cNvGrpSpPr>
                      <p:nvPr/>
                    </p:nvGrpSpPr>
                    <p:grpSpPr bwMode="auto">
                      <a:xfrm flipH="1">
                        <a:off x="2160" y="3360"/>
                        <a:ext cx="29" cy="288"/>
                        <a:chOff x="1152" y="3168"/>
                        <a:chExt cx="48" cy="288"/>
                      </a:xfrm>
                    </p:grpSpPr>
                    <p:sp>
                      <p:nvSpPr>
                        <p:cNvPr id="223" name="Line 486"/>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24" name="Line 487"/>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25" name="Line 488"/>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26" name="Line 489"/>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27" name="Line 490"/>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28" name="Line 491"/>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451" name="Group 492"/>
                      <p:cNvGrpSpPr>
                        <a:grpSpLocks noChangeAspect="1"/>
                      </p:cNvGrpSpPr>
                      <p:nvPr/>
                    </p:nvGrpSpPr>
                    <p:grpSpPr bwMode="auto">
                      <a:xfrm>
                        <a:off x="2101" y="3360"/>
                        <a:ext cx="29" cy="288"/>
                        <a:chOff x="1152" y="3168"/>
                        <a:chExt cx="48" cy="288"/>
                      </a:xfrm>
                    </p:grpSpPr>
                    <p:sp>
                      <p:nvSpPr>
                        <p:cNvPr id="217" name="Line 49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18" name="Line 49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19" name="Line 49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20" name="Line 49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21" name="Line 49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22" name="Line 49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452" name="Group 499"/>
                <p:cNvGrpSpPr>
                  <a:grpSpLocks noChangeAspect="1"/>
                </p:cNvGrpSpPr>
                <p:nvPr/>
              </p:nvGrpSpPr>
              <p:grpSpPr bwMode="auto">
                <a:xfrm>
                  <a:off x="2352" y="3312"/>
                  <a:ext cx="222" cy="384"/>
                  <a:chOff x="2131" y="3312"/>
                  <a:chExt cx="222" cy="384"/>
                </a:xfrm>
              </p:grpSpPr>
              <p:grpSp>
                <p:nvGrpSpPr>
                  <p:cNvPr id="453" name="Group 500"/>
                  <p:cNvGrpSpPr>
                    <a:grpSpLocks noChangeAspect="1"/>
                  </p:cNvGrpSpPr>
                  <p:nvPr/>
                </p:nvGrpSpPr>
                <p:grpSpPr bwMode="auto">
                  <a:xfrm>
                    <a:off x="2131" y="3312"/>
                    <a:ext cx="108" cy="384"/>
                    <a:chOff x="2131" y="3312"/>
                    <a:chExt cx="108" cy="384"/>
                  </a:xfrm>
                </p:grpSpPr>
                <p:sp>
                  <p:nvSpPr>
                    <p:cNvPr id="195" name="Oval 501"/>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455" name="Group 502"/>
                    <p:cNvGrpSpPr>
                      <a:grpSpLocks noChangeAspect="1"/>
                    </p:cNvGrpSpPr>
                    <p:nvPr/>
                  </p:nvGrpSpPr>
                  <p:grpSpPr bwMode="auto">
                    <a:xfrm>
                      <a:off x="2140" y="3408"/>
                      <a:ext cx="88" cy="288"/>
                      <a:chOff x="2101" y="3360"/>
                      <a:chExt cx="88" cy="288"/>
                    </a:xfrm>
                  </p:grpSpPr>
                  <p:grpSp>
                    <p:nvGrpSpPr>
                      <p:cNvPr id="456" name="Group 503"/>
                      <p:cNvGrpSpPr>
                        <a:grpSpLocks noChangeAspect="1"/>
                      </p:cNvGrpSpPr>
                      <p:nvPr/>
                    </p:nvGrpSpPr>
                    <p:grpSpPr bwMode="auto">
                      <a:xfrm flipH="1">
                        <a:off x="2160" y="3360"/>
                        <a:ext cx="29" cy="288"/>
                        <a:chOff x="1152" y="3168"/>
                        <a:chExt cx="48" cy="288"/>
                      </a:xfrm>
                    </p:grpSpPr>
                    <p:sp>
                      <p:nvSpPr>
                        <p:cNvPr id="205" name="Line 504"/>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06" name="Line 505"/>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07" name="Line 506"/>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08" name="Line 507"/>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09" name="Line 508"/>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10" name="Line 509"/>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457" name="Group 510"/>
                      <p:cNvGrpSpPr>
                        <a:grpSpLocks noChangeAspect="1"/>
                      </p:cNvGrpSpPr>
                      <p:nvPr/>
                    </p:nvGrpSpPr>
                    <p:grpSpPr bwMode="auto">
                      <a:xfrm>
                        <a:off x="2101" y="3360"/>
                        <a:ext cx="29" cy="288"/>
                        <a:chOff x="1152" y="3168"/>
                        <a:chExt cx="48" cy="288"/>
                      </a:xfrm>
                    </p:grpSpPr>
                    <p:sp>
                      <p:nvSpPr>
                        <p:cNvPr id="199" name="Line 511"/>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200" name="Line 512"/>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201" name="Line 513"/>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202" name="Line 514"/>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203" name="Line 515"/>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204" name="Line 516"/>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471" name="Group 517"/>
                  <p:cNvGrpSpPr>
                    <a:grpSpLocks noChangeAspect="1"/>
                  </p:cNvGrpSpPr>
                  <p:nvPr/>
                </p:nvGrpSpPr>
                <p:grpSpPr bwMode="auto">
                  <a:xfrm>
                    <a:off x="2245" y="3312"/>
                    <a:ext cx="108" cy="384"/>
                    <a:chOff x="2131" y="3312"/>
                    <a:chExt cx="108" cy="384"/>
                  </a:xfrm>
                </p:grpSpPr>
                <p:sp>
                  <p:nvSpPr>
                    <p:cNvPr id="179" name="Oval 518"/>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472" name="Group 519"/>
                    <p:cNvGrpSpPr>
                      <a:grpSpLocks noChangeAspect="1"/>
                    </p:cNvGrpSpPr>
                    <p:nvPr/>
                  </p:nvGrpSpPr>
                  <p:grpSpPr bwMode="auto">
                    <a:xfrm>
                      <a:off x="2140" y="3408"/>
                      <a:ext cx="88" cy="288"/>
                      <a:chOff x="2101" y="3360"/>
                      <a:chExt cx="88" cy="288"/>
                    </a:xfrm>
                  </p:grpSpPr>
                  <p:grpSp>
                    <p:nvGrpSpPr>
                      <p:cNvPr id="473" name="Group 520"/>
                      <p:cNvGrpSpPr>
                        <a:grpSpLocks noChangeAspect="1"/>
                      </p:cNvGrpSpPr>
                      <p:nvPr/>
                    </p:nvGrpSpPr>
                    <p:grpSpPr bwMode="auto">
                      <a:xfrm flipH="1">
                        <a:off x="2160" y="3360"/>
                        <a:ext cx="29" cy="288"/>
                        <a:chOff x="1152" y="3168"/>
                        <a:chExt cx="48" cy="288"/>
                      </a:xfrm>
                    </p:grpSpPr>
                    <p:sp>
                      <p:nvSpPr>
                        <p:cNvPr id="189" name="Line 521"/>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90" name="Line 522"/>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91" name="Line 523"/>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92" name="Line 524"/>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93" name="Line 525"/>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94" name="Line 526"/>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486" name="Group 527"/>
                      <p:cNvGrpSpPr>
                        <a:grpSpLocks noChangeAspect="1"/>
                      </p:cNvGrpSpPr>
                      <p:nvPr/>
                    </p:nvGrpSpPr>
                    <p:grpSpPr bwMode="auto">
                      <a:xfrm>
                        <a:off x="2101" y="3360"/>
                        <a:ext cx="29" cy="288"/>
                        <a:chOff x="1152" y="3168"/>
                        <a:chExt cx="48" cy="288"/>
                      </a:xfrm>
                    </p:grpSpPr>
                    <p:sp>
                      <p:nvSpPr>
                        <p:cNvPr id="183" name="Line 52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84" name="Line 52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85" name="Line 53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86" name="Line 53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87" name="Line 53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88" name="Line 53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487" name="Group 534"/>
                <p:cNvGrpSpPr>
                  <a:grpSpLocks noChangeAspect="1"/>
                </p:cNvGrpSpPr>
                <p:nvPr/>
              </p:nvGrpSpPr>
              <p:grpSpPr bwMode="auto">
                <a:xfrm>
                  <a:off x="2573" y="3312"/>
                  <a:ext cx="222" cy="384"/>
                  <a:chOff x="2131" y="3312"/>
                  <a:chExt cx="222" cy="384"/>
                </a:xfrm>
              </p:grpSpPr>
              <p:grpSp>
                <p:nvGrpSpPr>
                  <p:cNvPr id="489" name="Group 535"/>
                  <p:cNvGrpSpPr>
                    <a:grpSpLocks noChangeAspect="1"/>
                  </p:cNvGrpSpPr>
                  <p:nvPr/>
                </p:nvGrpSpPr>
                <p:grpSpPr bwMode="auto">
                  <a:xfrm>
                    <a:off x="2131" y="3312"/>
                    <a:ext cx="108" cy="384"/>
                    <a:chOff x="2131" y="3312"/>
                    <a:chExt cx="108" cy="384"/>
                  </a:xfrm>
                </p:grpSpPr>
                <p:sp>
                  <p:nvSpPr>
                    <p:cNvPr id="161" name="Oval 536"/>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490" name="Group 537"/>
                    <p:cNvGrpSpPr>
                      <a:grpSpLocks noChangeAspect="1"/>
                    </p:cNvGrpSpPr>
                    <p:nvPr/>
                  </p:nvGrpSpPr>
                  <p:grpSpPr bwMode="auto">
                    <a:xfrm>
                      <a:off x="2140" y="3408"/>
                      <a:ext cx="88" cy="288"/>
                      <a:chOff x="2101" y="3360"/>
                      <a:chExt cx="88" cy="288"/>
                    </a:xfrm>
                  </p:grpSpPr>
                  <p:grpSp>
                    <p:nvGrpSpPr>
                      <p:cNvPr id="491" name="Group 538"/>
                      <p:cNvGrpSpPr>
                        <a:grpSpLocks noChangeAspect="1"/>
                      </p:cNvGrpSpPr>
                      <p:nvPr/>
                    </p:nvGrpSpPr>
                    <p:grpSpPr bwMode="auto">
                      <a:xfrm flipH="1">
                        <a:off x="2160" y="3360"/>
                        <a:ext cx="29" cy="288"/>
                        <a:chOff x="1152" y="3168"/>
                        <a:chExt cx="48" cy="288"/>
                      </a:xfrm>
                    </p:grpSpPr>
                    <p:sp>
                      <p:nvSpPr>
                        <p:cNvPr id="171" name="Line 539"/>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72" name="Line 540"/>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73" name="Line 541"/>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74" name="Line 542"/>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75" name="Line 543"/>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76" name="Line 544"/>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505" name="Group 545"/>
                      <p:cNvGrpSpPr>
                        <a:grpSpLocks noChangeAspect="1"/>
                      </p:cNvGrpSpPr>
                      <p:nvPr/>
                    </p:nvGrpSpPr>
                    <p:grpSpPr bwMode="auto">
                      <a:xfrm>
                        <a:off x="2101" y="3360"/>
                        <a:ext cx="29" cy="288"/>
                        <a:chOff x="1152" y="3168"/>
                        <a:chExt cx="48" cy="288"/>
                      </a:xfrm>
                    </p:grpSpPr>
                    <p:sp>
                      <p:nvSpPr>
                        <p:cNvPr id="165" name="Line 546"/>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66" name="Line 547"/>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67" name="Line 548"/>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68" name="Line 549"/>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69" name="Line 550"/>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70" name="Line 551"/>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506" name="Group 552"/>
                  <p:cNvGrpSpPr>
                    <a:grpSpLocks noChangeAspect="1"/>
                  </p:cNvGrpSpPr>
                  <p:nvPr/>
                </p:nvGrpSpPr>
                <p:grpSpPr bwMode="auto">
                  <a:xfrm>
                    <a:off x="2245" y="3312"/>
                    <a:ext cx="108" cy="384"/>
                    <a:chOff x="2131" y="3312"/>
                    <a:chExt cx="108" cy="384"/>
                  </a:xfrm>
                </p:grpSpPr>
                <p:sp>
                  <p:nvSpPr>
                    <p:cNvPr id="145" name="Oval 553"/>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507" name="Group 554"/>
                    <p:cNvGrpSpPr>
                      <a:grpSpLocks noChangeAspect="1"/>
                    </p:cNvGrpSpPr>
                    <p:nvPr/>
                  </p:nvGrpSpPr>
                  <p:grpSpPr bwMode="auto">
                    <a:xfrm>
                      <a:off x="2140" y="3408"/>
                      <a:ext cx="88" cy="288"/>
                      <a:chOff x="2101" y="3360"/>
                      <a:chExt cx="88" cy="288"/>
                    </a:xfrm>
                  </p:grpSpPr>
                  <p:grpSp>
                    <p:nvGrpSpPr>
                      <p:cNvPr id="520" name="Group 555"/>
                      <p:cNvGrpSpPr>
                        <a:grpSpLocks noChangeAspect="1"/>
                      </p:cNvGrpSpPr>
                      <p:nvPr/>
                    </p:nvGrpSpPr>
                    <p:grpSpPr bwMode="auto">
                      <a:xfrm flipH="1">
                        <a:off x="2160" y="3360"/>
                        <a:ext cx="29" cy="288"/>
                        <a:chOff x="1152" y="3168"/>
                        <a:chExt cx="48" cy="288"/>
                      </a:xfrm>
                    </p:grpSpPr>
                    <p:sp>
                      <p:nvSpPr>
                        <p:cNvPr id="155" name="Line 556"/>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56" name="Line 557"/>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57" name="Line 558"/>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58" name="Line 559"/>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59" name="Line 560"/>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60" name="Line 561"/>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521" name="Group 562"/>
                      <p:cNvGrpSpPr>
                        <a:grpSpLocks noChangeAspect="1"/>
                      </p:cNvGrpSpPr>
                      <p:nvPr/>
                    </p:nvGrpSpPr>
                    <p:grpSpPr bwMode="auto">
                      <a:xfrm>
                        <a:off x="2101" y="3360"/>
                        <a:ext cx="29" cy="288"/>
                        <a:chOff x="1152" y="3168"/>
                        <a:chExt cx="48" cy="288"/>
                      </a:xfrm>
                    </p:grpSpPr>
                    <p:sp>
                      <p:nvSpPr>
                        <p:cNvPr id="149" name="Line 56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50" name="Line 56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51" name="Line 56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52" name="Line 56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53" name="Line 56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54" name="Line 56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grpSp>
            <p:nvGrpSpPr>
              <p:cNvPr id="523" name="Group 569"/>
              <p:cNvGrpSpPr>
                <a:grpSpLocks noChangeAspect="1"/>
              </p:cNvGrpSpPr>
              <p:nvPr/>
            </p:nvGrpSpPr>
            <p:grpSpPr bwMode="auto">
              <a:xfrm flipV="1">
                <a:off x="288" y="1219"/>
                <a:ext cx="183" cy="349"/>
                <a:chOff x="2131" y="3312"/>
                <a:chExt cx="222" cy="384"/>
              </a:xfrm>
            </p:grpSpPr>
            <p:grpSp>
              <p:nvGrpSpPr>
                <p:cNvPr id="524" name="Group 570"/>
                <p:cNvGrpSpPr>
                  <a:grpSpLocks noChangeAspect="1"/>
                </p:cNvGrpSpPr>
                <p:nvPr/>
              </p:nvGrpSpPr>
              <p:grpSpPr bwMode="auto">
                <a:xfrm>
                  <a:off x="2131" y="3312"/>
                  <a:ext cx="108" cy="384"/>
                  <a:chOff x="2131" y="3312"/>
                  <a:chExt cx="108" cy="384"/>
                </a:xfrm>
              </p:grpSpPr>
              <p:sp>
                <p:nvSpPr>
                  <p:cNvPr id="124" name="Oval 571"/>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525" name="Group 572"/>
                  <p:cNvGrpSpPr>
                    <a:grpSpLocks noChangeAspect="1"/>
                  </p:cNvGrpSpPr>
                  <p:nvPr/>
                </p:nvGrpSpPr>
                <p:grpSpPr bwMode="auto">
                  <a:xfrm>
                    <a:off x="2140" y="3408"/>
                    <a:ext cx="88" cy="288"/>
                    <a:chOff x="2101" y="3360"/>
                    <a:chExt cx="88" cy="288"/>
                  </a:xfrm>
                </p:grpSpPr>
                <p:grpSp>
                  <p:nvGrpSpPr>
                    <p:cNvPr id="539" name="Group 573"/>
                    <p:cNvGrpSpPr>
                      <a:grpSpLocks noChangeAspect="1"/>
                    </p:cNvGrpSpPr>
                    <p:nvPr/>
                  </p:nvGrpSpPr>
                  <p:grpSpPr bwMode="auto">
                    <a:xfrm flipH="1">
                      <a:off x="2160" y="3360"/>
                      <a:ext cx="29" cy="288"/>
                      <a:chOff x="1152" y="3168"/>
                      <a:chExt cx="48" cy="288"/>
                    </a:xfrm>
                  </p:grpSpPr>
                  <p:sp>
                    <p:nvSpPr>
                      <p:cNvPr id="134" name="Line 574"/>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35" name="Line 575"/>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36" name="Line 576"/>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37" name="Line 577"/>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38" name="Line 578"/>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39" name="Line 579"/>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540" name="Group 580"/>
                    <p:cNvGrpSpPr>
                      <a:grpSpLocks noChangeAspect="1"/>
                    </p:cNvGrpSpPr>
                    <p:nvPr/>
                  </p:nvGrpSpPr>
                  <p:grpSpPr bwMode="auto">
                    <a:xfrm>
                      <a:off x="2101" y="3360"/>
                      <a:ext cx="29" cy="288"/>
                      <a:chOff x="1152" y="3168"/>
                      <a:chExt cx="48" cy="288"/>
                    </a:xfrm>
                  </p:grpSpPr>
                  <p:sp>
                    <p:nvSpPr>
                      <p:cNvPr id="128" name="Line 581"/>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29" name="Line 582"/>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30" name="Line 583"/>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31" name="Line 584"/>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32" name="Line 585"/>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33" name="Line 586"/>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541" name="Group 587"/>
                <p:cNvGrpSpPr>
                  <a:grpSpLocks noChangeAspect="1"/>
                </p:cNvGrpSpPr>
                <p:nvPr/>
              </p:nvGrpSpPr>
              <p:grpSpPr bwMode="auto">
                <a:xfrm>
                  <a:off x="2245" y="3312"/>
                  <a:ext cx="108" cy="384"/>
                  <a:chOff x="2131" y="3312"/>
                  <a:chExt cx="108" cy="384"/>
                </a:xfrm>
              </p:grpSpPr>
              <p:sp>
                <p:nvSpPr>
                  <p:cNvPr id="108" name="Oval 588"/>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554" name="Group 589"/>
                  <p:cNvGrpSpPr>
                    <a:grpSpLocks noChangeAspect="1"/>
                  </p:cNvGrpSpPr>
                  <p:nvPr/>
                </p:nvGrpSpPr>
                <p:grpSpPr bwMode="auto">
                  <a:xfrm>
                    <a:off x="2140" y="3408"/>
                    <a:ext cx="88" cy="288"/>
                    <a:chOff x="2101" y="3360"/>
                    <a:chExt cx="88" cy="288"/>
                  </a:xfrm>
                </p:grpSpPr>
                <p:grpSp>
                  <p:nvGrpSpPr>
                    <p:cNvPr id="555" name="Group 590"/>
                    <p:cNvGrpSpPr>
                      <a:grpSpLocks noChangeAspect="1"/>
                    </p:cNvGrpSpPr>
                    <p:nvPr/>
                  </p:nvGrpSpPr>
                  <p:grpSpPr bwMode="auto">
                    <a:xfrm flipH="1">
                      <a:off x="2160" y="3360"/>
                      <a:ext cx="29" cy="288"/>
                      <a:chOff x="1152" y="3168"/>
                      <a:chExt cx="48" cy="288"/>
                    </a:xfrm>
                  </p:grpSpPr>
                  <p:sp>
                    <p:nvSpPr>
                      <p:cNvPr id="118" name="Line 591"/>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19" name="Line 592"/>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20" name="Line 593"/>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21" name="Line 594"/>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22" name="Line 595"/>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23" name="Line 596"/>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556" name="Group 597"/>
                    <p:cNvGrpSpPr>
                      <a:grpSpLocks noChangeAspect="1"/>
                    </p:cNvGrpSpPr>
                    <p:nvPr/>
                  </p:nvGrpSpPr>
                  <p:grpSpPr bwMode="auto">
                    <a:xfrm>
                      <a:off x="2101" y="3360"/>
                      <a:ext cx="29" cy="288"/>
                      <a:chOff x="1152" y="3168"/>
                      <a:chExt cx="48" cy="288"/>
                    </a:xfrm>
                  </p:grpSpPr>
                  <p:sp>
                    <p:nvSpPr>
                      <p:cNvPr id="112" name="Line 598"/>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13" name="Line 599"/>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14" name="Line 600"/>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15" name="Line 601"/>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16" name="Line 602"/>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17" name="Line 603"/>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grpSp>
            <p:nvGrpSpPr>
              <p:cNvPr id="557" name="Group 604"/>
              <p:cNvGrpSpPr>
                <a:grpSpLocks noChangeAspect="1"/>
              </p:cNvGrpSpPr>
              <p:nvPr/>
            </p:nvGrpSpPr>
            <p:grpSpPr bwMode="auto">
              <a:xfrm flipV="1">
                <a:off x="480" y="1219"/>
                <a:ext cx="185" cy="349"/>
                <a:chOff x="2131" y="3312"/>
                <a:chExt cx="222" cy="384"/>
              </a:xfrm>
            </p:grpSpPr>
            <p:grpSp>
              <p:nvGrpSpPr>
                <p:cNvPr id="558" name="Group 605"/>
                <p:cNvGrpSpPr>
                  <a:grpSpLocks noChangeAspect="1"/>
                </p:cNvGrpSpPr>
                <p:nvPr/>
              </p:nvGrpSpPr>
              <p:grpSpPr bwMode="auto">
                <a:xfrm>
                  <a:off x="2131" y="3312"/>
                  <a:ext cx="108" cy="384"/>
                  <a:chOff x="2131" y="3312"/>
                  <a:chExt cx="108" cy="384"/>
                </a:xfrm>
              </p:grpSpPr>
              <p:sp>
                <p:nvSpPr>
                  <p:cNvPr id="90" name="Oval 606"/>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560" name="Group 607"/>
                  <p:cNvGrpSpPr>
                    <a:grpSpLocks noChangeAspect="1"/>
                  </p:cNvGrpSpPr>
                  <p:nvPr/>
                </p:nvGrpSpPr>
                <p:grpSpPr bwMode="auto">
                  <a:xfrm>
                    <a:off x="2140" y="3408"/>
                    <a:ext cx="88" cy="288"/>
                    <a:chOff x="2101" y="3360"/>
                    <a:chExt cx="88" cy="288"/>
                  </a:xfrm>
                </p:grpSpPr>
                <p:grpSp>
                  <p:nvGrpSpPr>
                    <p:cNvPr id="561" name="Group 608"/>
                    <p:cNvGrpSpPr>
                      <a:grpSpLocks noChangeAspect="1"/>
                    </p:cNvGrpSpPr>
                    <p:nvPr/>
                  </p:nvGrpSpPr>
                  <p:grpSpPr bwMode="auto">
                    <a:xfrm flipH="1">
                      <a:off x="2160" y="3360"/>
                      <a:ext cx="29" cy="288"/>
                      <a:chOff x="1152" y="3168"/>
                      <a:chExt cx="48" cy="288"/>
                    </a:xfrm>
                  </p:grpSpPr>
                  <p:sp>
                    <p:nvSpPr>
                      <p:cNvPr id="100" name="Line 609"/>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101" name="Line 610"/>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102" name="Line 611"/>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103" name="Line 612"/>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104" name="Line 613"/>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105" name="Line 614"/>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562" name="Group 615"/>
                    <p:cNvGrpSpPr>
                      <a:grpSpLocks noChangeAspect="1"/>
                    </p:cNvGrpSpPr>
                    <p:nvPr/>
                  </p:nvGrpSpPr>
                  <p:grpSpPr bwMode="auto">
                    <a:xfrm>
                      <a:off x="2101" y="3360"/>
                      <a:ext cx="29" cy="288"/>
                      <a:chOff x="1152" y="3168"/>
                      <a:chExt cx="48" cy="288"/>
                    </a:xfrm>
                  </p:grpSpPr>
                  <p:sp>
                    <p:nvSpPr>
                      <p:cNvPr id="94" name="Line 616"/>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95" name="Line 617"/>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96" name="Line 618"/>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97" name="Line 619"/>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98" name="Line 620"/>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99" name="Line 621"/>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nvGrpSpPr>
                <p:cNvPr id="576" name="Group 622"/>
                <p:cNvGrpSpPr>
                  <a:grpSpLocks noChangeAspect="1"/>
                </p:cNvGrpSpPr>
                <p:nvPr/>
              </p:nvGrpSpPr>
              <p:grpSpPr bwMode="auto">
                <a:xfrm>
                  <a:off x="2245" y="3312"/>
                  <a:ext cx="108" cy="384"/>
                  <a:chOff x="2131" y="3312"/>
                  <a:chExt cx="108" cy="384"/>
                </a:xfrm>
              </p:grpSpPr>
              <p:sp>
                <p:nvSpPr>
                  <p:cNvPr id="74" name="Oval 623"/>
                  <p:cNvSpPr>
                    <a:spLocks noChangeAspect="1" noChangeArrowheads="1"/>
                  </p:cNvSpPr>
                  <p:nvPr/>
                </p:nvSpPr>
                <p:spPr bwMode="auto">
                  <a:xfrm>
                    <a:off x="2131" y="3312"/>
                    <a:ext cx="108" cy="96"/>
                  </a:xfrm>
                  <a:prstGeom prst="ellipse">
                    <a:avLst/>
                  </a:prstGeom>
                  <a:solidFill>
                    <a:srgbClr val="FFCC00"/>
                  </a:solidFill>
                  <a:ln w="3175" algn="ctr">
                    <a:solidFill>
                      <a:schemeClr val="tx1"/>
                    </a:solidFill>
                    <a:round/>
                    <a:headEnd/>
                    <a:tailEnd/>
                  </a:ln>
                  <a:effectLst/>
                </p:spPr>
                <p:txBody>
                  <a:bodyPr wrap="none" anchor="ctr"/>
                  <a:lstStyle/>
                  <a:p>
                    <a:endParaRPr lang="en-US"/>
                  </a:p>
                </p:txBody>
              </p:sp>
              <p:grpSp>
                <p:nvGrpSpPr>
                  <p:cNvPr id="577" name="Group 624"/>
                  <p:cNvGrpSpPr>
                    <a:grpSpLocks noChangeAspect="1"/>
                  </p:cNvGrpSpPr>
                  <p:nvPr/>
                </p:nvGrpSpPr>
                <p:grpSpPr bwMode="auto">
                  <a:xfrm>
                    <a:off x="2140" y="3408"/>
                    <a:ext cx="88" cy="288"/>
                    <a:chOff x="2101" y="3360"/>
                    <a:chExt cx="88" cy="288"/>
                  </a:xfrm>
                </p:grpSpPr>
                <p:grpSp>
                  <p:nvGrpSpPr>
                    <p:cNvPr id="578" name="Group 625"/>
                    <p:cNvGrpSpPr>
                      <a:grpSpLocks noChangeAspect="1"/>
                    </p:cNvGrpSpPr>
                    <p:nvPr/>
                  </p:nvGrpSpPr>
                  <p:grpSpPr bwMode="auto">
                    <a:xfrm flipH="1">
                      <a:off x="2160" y="3360"/>
                      <a:ext cx="29" cy="288"/>
                      <a:chOff x="1152" y="3168"/>
                      <a:chExt cx="48" cy="288"/>
                    </a:xfrm>
                  </p:grpSpPr>
                  <p:sp>
                    <p:nvSpPr>
                      <p:cNvPr id="84" name="Line 626"/>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85" name="Line 627"/>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86" name="Line 628"/>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87" name="Line 629"/>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88" name="Line 630"/>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89" name="Line 631"/>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nvGrpSpPr>
                    <p:cNvPr id="591" name="Group 632"/>
                    <p:cNvGrpSpPr>
                      <a:grpSpLocks noChangeAspect="1"/>
                    </p:cNvGrpSpPr>
                    <p:nvPr/>
                  </p:nvGrpSpPr>
                  <p:grpSpPr bwMode="auto">
                    <a:xfrm>
                      <a:off x="2101" y="3360"/>
                      <a:ext cx="29" cy="288"/>
                      <a:chOff x="1152" y="3168"/>
                      <a:chExt cx="48" cy="288"/>
                    </a:xfrm>
                  </p:grpSpPr>
                  <p:sp>
                    <p:nvSpPr>
                      <p:cNvPr id="78" name="Line 633"/>
                      <p:cNvSpPr>
                        <a:spLocks noChangeAspect="1" noChangeShapeType="1"/>
                      </p:cNvSpPr>
                      <p:nvPr/>
                    </p:nvSpPr>
                    <p:spPr bwMode="auto">
                      <a:xfrm flipH="1">
                        <a:off x="1152" y="3168"/>
                        <a:ext cx="48" cy="48"/>
                      </a:xfrm>
                      <a:prstGeom prst="line">
                        <a:avLst/>
                      </a:prstGeom>
                      <a:noFill/>
                      <a:ln w="6350">
                        <a:solidFill>
                          <a:schemeClr val="tx1"/>
                        </a:solidFill>
                        <a:round/>
                        <a:headEnd/>
                        <a:tailEnd/>
                      </a:ln>
                      <a:effectLst/>
                    </p:spPr>
                    <p:txBody>
                      <a:bodyPr/>
                      <a:lstStyle/>
                      <a:p>
                        <a:endParaRPr lang="en-US"/>
                      </a:p>
                    </p:txBody>
                  </p:sp>
                  <p:sp>
                    <p:nvSpPr>
                      <p:cNvPr id="79" name="Line 634"/>
                      <p:cNvSpPr>
                        <a:spLocks noChangeAspect="1" noChangeShapeType="1"/>
                      </p:cNvSpPr>
                      <p:nvPr/>
                    </p:nvSpPr>
                    <p:spPr bwMode="auto">
                      <a:xfrm>
                        <a:off x="1152" y="3216"/>
                        <a:ext cx="48" cy="48"/>
                      </a:xfrm>
                      <a:prstGeom prst="line">
                        <a:avLst/>
                      </a:prstGeom>
                      <a:noFill/>
                      <a:ln w="6350">
                        <a:solidFill>
                          <a:schemeClr val="tx1"/>
                        </a:solidFill>
                        <a:round/>
                        <a:headEnd/>
                        <a:tailEnd/>
                      </a:ln>
                      <a:effectLst/>
                    </p:spPr>
                    <p:txBody>
                      <a:bodyPr/>
                      <a:lstStyle/>
                      <a:p>
                        <a:endParaRPr lang="en-US"/>
                      </a:p>
                    </p:txBody>
                  </p:sp>
                  <p:sp>
                    <p:nvSpPr>
                      <p:cNvPr id="80" name="Line 635"/>
                      <p:cNvSpPr>
                        <a:spLocks noChangeAspect="1" noChangeShapeType="1"/>
                      </p:cNvSpPr>
                      <p:nvPr/>
                    </p:nvSpPr>
                    <p:spPr bwMode="auto">
                      <a:xfrm flipH="1">
                        <a:off x="1152" y="3264"/>
                        <a:ext cx="48" cy="48"/>
                      </a:xfrm>
                      <a:prstGeom prst="line">
                        <a:avLst/>
                      </a:prstGeom>
                      <a:noFill/>
                      <a:ln w="6350">
                        <a:solidFill>
                          <a:schemeClr val="tx1"/>
                        </a:solidFill>
                        <a:round/>
                        <a:headEnd/>
                        <a:tailEnd/>
                      </a:ln>
                      <a:effectLst/>
                    </p:spPr>
                    <p:txBody>
                      <a:bodyPr/>
                      <a:lstStyle/>
                      <a:p>
                        <a:endParaRPr lang="en-US"/>
                      </a:p>
                    </p:txBody>
                  </p:sp>
                  <p:sp>
                    <p:nvSpPr>
                      <p:cNvPr id="81" name="Line 636"/>
                      <p:cNvSpPr>
                        <a:spLocks noChangeAspect="1" noChangeShapeType="1"/>
                      </p:cNvSpPr>
                      <p:nvPr/>
                    </p:nvSpPr>
                    <p:spPr bwMode="auto">
                      <a:xfrm>
                        <a:off x="1152" y="3312"/>
                        <a:ext cx="48" cy="48"/>
                      </a:xfrm>
                      <a:prstGeom prst="line">
                        <a:avLst/>
                      </a:prstGeom>
                      <a:noFill/>
                      <a:ln w="6350">
                        <a:solidFill>
                          <a:schemeClr val="tx1"/>
                        </a:solidFill>
                        <a:round/>
                        <a:headEnd/>
                        <a:tailEnd/>
                      </a:ln>
                      <a:effectLst/>
                    </p:spPr>
                    <p:txBody>
                      <a:bodyPr/>
                      <a:lstStyle/>
                      <a:p>
                        <a:endParaRPr lang="en-US"/>
                      </a:p>
                    </p:txBody>
                  </p:sp>
                  <p:sp>
                    <p:nvSpPr>
                      <p:cNvPr id="82" name="Line 637"/>
                      <p:cNvSpPr>
                        <a:spLocks noChangeAspect="1" noChangeShapeType="1"/>
                      </p:cNvSpPr>
                      <p:nvPr/>
                    </p:nvSpPr>
                    <p:spPr bwMode="auto">
                      <a:xfrm flipH="1">
                        <a:off x="1152" y="3360"/>
                        <a:ext cx="48" cy="48"/>
                      </a:xfrm>
                      <a:prstGeom prst="line">
                        <a:avLst/>
                      </a:prstGeom>
                      <a:noFill/>
                      <a:ln w="6350">
                        <a:solidFill>
                          <a:schemeClr val="tx1"/>
                        </a:solidFill>
                        <a:round/>
                        <a:headEnd/>
                        <a:tailEnd/>
                      </a:ln>
                      <a:effectLst/>
                    </p:spPr>
                    <p:txBody>
                      <a:bodyPr/>
                      <a:lstStyle/>
                      <a:p>
                        <a:endParaRPr lang="en-US"/>
                      </a:p>
                    </p:txBody>
                  </p:sp>
                  <p:sp>
                    <p:nvSpPr>
                      <p:cNvPr id="83" name="Line 638"/>
                      <p:cNvSpPr>
                        <a:spLocks noChangeAspect="1" noChangeShapeType="1"/>
                      </p:cNvSpPr>
                      <p:nvPr/>
                    </p:nvSpPr>
                    <p:spPr bwMode="auto">
                      <a:xfrm>
                        <a:off x="1152" y="3408"/>
                        <a:ext cx="48" cy="48"/>
                      </a:xfrm>
                      <a:prstGeom prst="line">
                        <a:avLst/>
                      </a:prstGeom>
                      <a:noFill/>
                      <a:ln w="6350">
                        <a:solidFill>
                          <a:schemeClr val="tx1"/>
                        </a:solidFill>
                        <a:round/>
                        <a:headEnd/>
                        <a:tailEnd/>
                      </a:ln>
                      <a:effectLst/>
                    </p:spPr>
                    <p:txBody>
                      <a:bodyPr/>
                      <a:lstStyle/>
                      <a:p>
                        <a:endParaRPr lang="en-US"/>
                      </a:p>
                    </p:txBody>
                  </p:sp>
                </p:grpSp>
              </p:grpSp>
            </p:grpSp>
          </p:grpSp>
          <p:sp>
            <p:nvSpPr>
              <p:cNvPr id="43" name="Line 639"/>
              <p:cNvSpPr>
                <a:spLocks noChangeAspect="1" noChangeShapeType="1"/>
              </p:cNvSpPr>
              <p:nvPr/>
            </p:nvSpPr>
            <p:spPr bwMode="auto">
              <a:xfrm>
                <a:off x="1541" y="826"/>
                <a:ext cx="0" cy="0"/>
              </a:xfrm>
              <a:prstGeom prst="line">
                <a:avLst/>
              </a:prstGeom>
              <a:noFill/>
              <a:ln w="25400">
                <a:solidFill>
                  <a:schemeClr val="bg1"/>
                </a:solidFill>
                <a:round/>
                <a:headEnd/>
                <a:tailEnd/>
              </a:ln>
              <a:effectLst/>
            </p:spPr>
            <p:txBody>
              <a:bodyPr/>
              <a:lstStyle/>
              <a:p>
                <a:endParaRPr lang="en-US"/>
              </a:p>
            </p:txBody>
          </p:sp>
          <p:sp>
            <p:nvSpPr>
              <p:cNvPr id="44" name="Line 640"/>
              <p:cNvSpPr>
                <a:spLocks noChangeAspect="1" noChangeShapeType="1"/>
              </p:cNvSpPr>
              <p:nvPr/>
            </p:nvSpPr>
            <p:spPr bwMode="auto">
              <a:xfrm>
                <a:off x="1581" y="826"/>
                <a:ext cx="0" cy="0"/>
              </a:xfrm>
              <a:prstGeom prst="line">
                <a:avLst/>
              </a:prstGeom>
              <a:noFill/>
              <a:ln w="25400">
                <a:solidFill>
                  <a:schemeClr val="bg1"/>
                </a:solidFill>
                <a:round/>
                <a:headEnd/>
                <a:tailEnd/>
              </a:ln>
              <a:effectLst/>
            </p:spPr>
            <p:txBody>
              <a:bodyPr/>
              <a:lstStyle/>
              <a:p>
                <a:endParaRPr lang="en-US"/>
              </a:p>
            </p:txBody>
          </p:sp>
          <p:grpSp>
            <p:nvGrpSpPr>
              <p:cNvPr id="592" name="Group 642"/>
              <p:cNvGrpSpPr>
                <a:grpSpLocks noChangeAspect="1"/>
              </p:cNvGrpSpPr>
              <p:nvPr/>
            </p:nvGrpSpPr>
            <p:grpSpPr bwMode="auto">
              <a:xfrm>
                <a:off x="354" y="773"/>
                <a:ext cx="1472" cy="1783"/>
                <a:chOff x="1776" y="1492"/>
                <a:chExt cx="2208" cy="2444"/>
              </a:xfrm>
            </p:grpSpPr>
            <p:grpSp>
              <p:nvGrpSpPr>
                <p:cNvPr id="594" name="Group 643"/>
                <p:cNvGrpSpPr>
                  <a:grpSpLocks noChangeAspect="1"/>
                </p:cNvGrpSpPr>
                <p:nvPr/>
              </p:nvGrpSpPr>
              <p:grpSpPr bwMode="auto">
                <a:xfrm>
                  <a:off x="3333" y="1641"/>
                  <a:ext cx="6" cy="48"/>
                  <a:chOff x="3333" y="1641"/>
                  <a:chExt cx="6" cy="48"/>
                </a:xfrm>
              </p:grpSpPr>
              <p:sp>
                <p:nvSpPr>
                  <p:cNvPr id="70" name="Line 644"/>
                  <p:cNvSpPr>
                    <a:spLocks noChangeAspect="1" noChangeShapeType="1"/>
                  </p:cNvSpPr>
                  <p:nvPr/>
                </p:nvSpPr>
                <p:spPr bwMode="auto">
                  <a:xfrm>
                    <a:off x="3333" y="1641"/>
                    <a:ext cx="0" cy="48"/>
                  </a:xfrm>
                  <a:prstGeom prst="line">
                    <a:avLst/>
                  </a:prstGeom>
                  <a:noFill/>
                  <a:ln w="41275">
                    <a:solidFill>
                      <a:schemeClr val="bg1"/>
                    </a:solidFill>
                    <a:round/>
                    <a:headEnd/>
                    <a:tailEnd/>
                  </a:ln>
                  <a:effectLst/>
                </p:spPr>
                <p:txBody>
                  <a:bodyPr/>
                  <a:lstStyle/>
                  <a:p>
                    <a:endParaRPr lang="en-US"/>
                  </a:p>
                </p:txBody>
              </p:sp>
              <p:sp>
                <p:nvSpPr>
                  <p:cNvPr id="71" name="Line 645"/>
                  <p:cNvSpPr>
                    <a:spLocks noChangeAspect="1" noChangeShapeType="1"/>
                  </p:cNvSpPr>
                  <p:nvPr/>
                </p:nvSpPr>
                <p:spPr bwMode="auto">
                  <a:xfrm>
                    <a:off x="3339" y="1641"/>
                    <a:ext cx="0" cy="48"/>
                  </a:xfrm>
                  <a:prstGeom prst="line">
                    <a:avLst/>
                  </a:prstGeom>
                  <a:noFill/>
                  <a:ln w="41275">
                    <a:solidFill>
                      <a:schemeClr val="bg1"/>
                    </a:solidFill>
                    <a:round/>
                    <a:headEnd/>
                    <a:tailEnd/>
                  </a:ln>
                  <a:effectLst/>
                </p:spPr>
                <p:txBody>
                  <a:bodyPr/>
                  <a:lstStyle/>
                  <a:p>
                    <a:endParaRPr lang="en-US"/>
                  </a:p>
                </p:txBody>
              </p:sp>
            </p:grpSp>
            <p:grpSp>
              <p:nvGrpSpPr>
                <p:cNvPr id="595" name="Group 646"/>
                <p:cNvGrpSpPr>
                  <a:grpSpLocks noChangeAspect="1"/>
                </p:cNvGrpSpPr>
                <p:nvPr/>
              </p:nvGrpSpPr>
              <p:grpSpPr bwMode="auto">
                <a:xfrm>
                  <a:off x="3621" y="1641"/>
                  <a:ext cx="6" cy="48"/>
                  <a:chOff x="3333" y="1641"/>
                  <a:chExt cx="6" cy="48"/>
                </a:xfrm>
              </p:grpSpPr>
              <p:sp>
                <p:nvSpPr>
                  <p:cNvPr id="68" name="Line 647"/>
                  <p:cNvSpPr>
                    <a:spLocks noChangeAspect="1" noChangeShapeType="1"/>
                  </p:cNvSpPr>
                  <p:nvPr/>
                </p:nvSpPr>
                <p:spPr bwMode="auto">
                  <a:xfrm>
                    <a:off x="3333" y="1641"/>
                    <a:ext cx="0" cy="48"/>
                  </a:xfrm>
                  <a:prstGeom prst="line">
                    <a:avLst/>
                  </a:prstGeom>
                  <a:noFill/>
                  <a:ln w="41275">
                    <a:solidFill>
                      <a:schemeClr val="bg1"/>
                    </a:solidFill>
                    <a:round/>
                    <a:headEnd/>
                    <a:tailEnd/>
                  </a:ln>
                  <a:effectLst/>
                </p:spPr>
                <p:txBody>
                  <a:bodyPr/>
                  <a:lstStyle/>
                  <a:p>
                    <a:endParaRPr lang="en-US"/>
                  </a:p>
                </p:txBody>
              </p:sp>
              <p:sp>
                <p:nvSpPr>
                  <p:cNvPr id="69" name="Line 648"/>
                  <p:cNvSpPr>
                    <a:spLocks noChangeAspect="1" noChangeShapeType="1"/>
                  </p:cNvSpPr>
                  <p:nvPr/>
                </p:nvSpPr>
                <p:spPr bwMode="auto">
                  <a:xfrm>
                    <a:off x="3339" y="1641"/>
                    <a:ext cx="0" cy="48"/>
                  </a:xfrm>
                  <a:prstGeom prst="line">
                    <a:avLst/>
                  </a:prstGeom>
                  <a:noFill/>
                  <a:ln w="41275">
                    <a:solidFill>
                      <a:schemeClr val="bg1"/>
                    </a:solidFill>
                    <a:round/>
                    <a:headEnd/>
                    <a:tailEnd/>
                  </a:ln>
                  <a:effectLst/>
                </p:spPr>
                <p:txBody>
                  <a:bodyPr/>
                  <a:lstStyle/>
                  <a:p>
                    <a:endParaRPr lang="en-US"/>
                  </a:p>
                </p:txBody>
              </p:sp>
            </p:grpSp>
            <p:grpSp>
              <p:nvGrpSpPr>
                <p:cNvPr id="596" name="Group 649"/>
                <p:cNvGrpSpPr>
                  <a:grpSpLocks noChangeAspect="1"/>
                </p:cNvGrpSpPr>
                <p:nvPr/>
              </p:nvGrpSpPr>
              <p:grpSpPr bwMode="auto">
                <a:xfrm>
                  <a:off x="1776" y="1492"/>
                  <a:ext cx="2208" cy="2444"/>
                  <a:chOff x="1776" y="1492"/>
                  <a:chExt cx="2208" cy="2444"/>
                </a:xfrm>
              </p:grpSpPr>
              <p:sp>
                <p:nvSpPr>
                  <p:cNvPr id="51" name="AutoShape 650"/>
                  <p:cNvSpPr>
                    <a:spLocks noChangeAspect="1" noChangeArrowheads="1"/>
                  </p:cNvSpPr>
                  <p:nvPr/>
                </p:nvSpPr>
                <p:spPr bwMode="auto">
                  <a:xfrm>
                    <a:off x="1824" y="1500"/>
                    <a:ext cx="192" cy="1152"/>
                  </a:xfrm>
                  <a:prstGeom prst="can">
                    <a:avLst>
                      <a:gd name="adj" fmla="val 39056"/>
                    </a:avLst>
                  </a:prstGeom>
                  <a:solidFill>
                    <a:srgbClr val="FF00FF"/>
                  </a:solidFill>
                  <a:ln w="25400">
                    <a:solidFill>
                      <a:schemeClr val="tx1"/>
                    </a:solidFill>
                    <a:round/>
                    <a:headEnd/>
                    <a:tailEnd/>
                  </a:ln>
                  <a:effectLst/>
                </p:spPr>
                <p:txBody>
                  <a:bodyPr wrap="none" anchor="ctr"/>
                  <a:lstStyle/>
                  <a:p>
                    <a:endParaRPr lang="en-US"/>
                  </a:p>
                </p:txBody>
              </p:sp>
              <p:sp>
                <p:nvSpPr>
                  <p:cNvPr id="52" name="AutoShape 651"/>
                  <p:cNvSpPr>
                    <a:spLocks noChangeAspect="1" noChangeArrowheads="1"/>
                  </p:cNvSpPr>
                  <p:nvPr/>
                </p:nvSpPr>
                <p:spPr bwMode="auto">
                  <a:xfrm>
                    <a:off x="2124" y="1500"/>
                    <a:ext cx="192" cy="1152"/>
                  </a:xfrm>
                  <a:prstGeom prst="can">
                    <a:avLst>
                      <a:gd name="adj" fmla="val 39056"/>
                    </a:avLst>
                  </a:prstGeom>
                  <a:solidFill>
                    <a:srgbClr val="FF00FF"/>
                  </a:solidFill>
                  <a:ln w="25400">
                    <a:solidFill>
                      <a:schemeClr val="tx1"/>
                    </a:solidFill>
                    <a:round/>
                    <a:headEnd/>
                    <a:tailEnd/>
                  </a:ln>
                  <a:effectLst/>
                </p:spPr>
                <p:txBody>
                  <a:bodyPr wrap="none" anchor="ctr"/>
                  <a:lstStyle/>
                  <a:p>
                    <a:endParaRPr lang="en-US"/>
                  </a:p>
                </p:txBody>
              </p:sp>
              <p:sp>
                <p:nvSpPr>
                  <p:cNvPr id="53" name="AutoShape 652"/>
                  <p:cNvSpPr>
                    <a:spLocks noChangeAspect="1" noChangeArrowheads="1"/>
                  </p:cNvSpPr>
                  <p:nvPr/>
                </p:nvSpPr>
                <p:spPr bwMode="auto">
                  <a:xfrm>
                    <a:off x="2424" y="1500"/>
                    <a:ext cx="192" cy="1152"/>
                  </a:xfrm>
                  <a:prstGeom prst="can">
                    <a:avLst>
                      <a:gd name="adj" fmla="val 39056"/>
                    </a:avLst>
                  </a:prstGeom>
                  <a:solidFill>
                    <a:srgbClr val="FF00FF"/>
                  </a:solidFill>
                  <a:ln w="25400">
                    <a:solidFill>
                      <a:schemeClr val="tx1"/>
                    </a:solidFill>
                    <a:round/>
                    <a:headEnd/>
                    <a:tailEnd/>
                  </a:ln>
                  <a:effectLst/>
                </p:spPr>
                <p:txBody>
                  <a:bodyPr wrap="none" anchor="ctr"/>
                  <a:lstStyle/>
                  <a:p>
                    <a:endParaRPr lang="en-US"/>
                  </a:p>
                </p:txBody>
              </p:sp>
              <p:sp>
                <p:nvSpPr>
                  <p:cNvPr id="54" name="AutoShape 653"/>
                  <p:cNvSpPr>
                    <a:spLocks noChangeAspect="1" noChangeArrowheads="1"/>
                  </p:cNvSpPr>
                  <p:nvPr/>
                </p:nvSpPr>
                <p:spPr bwMode="auto">
                  <a:xfrm>
                    <a:off x="2724" y="1500"/>
                    <a:ext cx="192" cy="1152"/>
                  </a:xfrm>
                  <a:prstGeom prst="can">
                    <a:avLst>
                      <a:gd name="adj" fmla="val 39056"/>
                    </a:avLst>
                  </a:prstGeom>
                  <a:solidFill>
                    <a:srgbClr val="FF00FF"/>
                  </a:solidFill>
                  <a:ln w="25400">
                    <a:solidFill>
                      <a:schemeClr val="tx1"/>
                    </a:solidFill>
                    <a:round/>
                    <a:headEnd/>
                    <a:tailEnd/>
                  </a:ln>
                  <a:effectLst/>
                </p:spPr>
                <p:txBody>
                  <a:bodyPr wrap="none" anchor="ctr"/>
                  <a:lstStyle/>
                  <a:p>
                    <a:endParaRPr lang="en-US"/>
                  </a:p>
                </p:txBody>
              </p:sp>
              <p:sp>
                <p:nvSpPr>
                  <p:cNvPr id="55" name="AutoShape 654"/>
                  <p:cNvSpPr>
                    <a:spLocks noChangeAspect="1" noChangeArrowheads="1"/>
                  </p:cNvSpPr>
                  <p:nvPr/>
                </p:nvSpPr>
                <p:spPr bwMode="auto">
                  <a:xfrm>
                    <a:off x="3024" y="1500"/>
                    <a:ext cx="192" cy="1152"/>
                  </a:xfrm>
                  <a:prstGeom prst="can">
                    <a:avLst>
                      <a:gd name="adj" fmla="val 39056"/>
                    </a:avLst>
                  </a:prstGeom>
                  <a:solidFill>
                    <a:srgbClr val="FF00FF"/>
                  </a:solidFill>
                  <a:ln w="25400">
                    <a:solidFill>
                      <a:schemeClr val="tx1"/>
                    </a:solidFill>
                    <a:round/>
                    <a:headEnd/>
                    <a:tailEnd/>
                  </a:ln>
                  <a:effectLst/>
                </p:spPr>
                <p:txBody>
                  <a:bodyPr wrap="none" anchor="ctr"/>
                  <a:lstStyle/>
                  <a:p>
                    <a:endParaRPr lang="en-US"/>
                  </a:p>
                </p:txBody>
              </p:sp>
              <p:sp>
                <p:nvSpPr>
                  <p:cNvPr id="56" name="AutoShape 655"/>
                  <p:cNvSpPr>
                    <a:spLocks noChangeAspect="1" noChangeArrowheads="1"/>
                  </p:cNvSpPr>
                  <p:nvPr/>
                </p:nvSpPr>
                <p:spPr bwMode="auto">
                  <a:xfrm>
                    <a:off x="3744" y="1500"/>
                    <a:ext cx="192" cy="1152"/>
                  </a:xfrm>
                  <a:prstGeom prst="can">
                    <a:avLst>
                      <a:gd name="adj" fmla="val 39056"/>
                    </a:avLst>
                  </a:prstGeom>
                  <a:solidFill>
                    <a:srgbClr val="FF00FF"/>
                  </a:solidFill>
                  <a:ln w="25400">
                    <a:solidFill>
                      <a:schemeClr val="tx1"/>
                    </a:solidFill>
                    <a:round/>
                    <a:headEnd/>
                    <a:tailEnd/>
                  </a:ln>
                  <a:effectLst/>
                </p:spPr>
                <p:txBody>
                  <a:bodyPr wrap="none" anchor="ctr"/>
                  <a:lstStyle/>
                  <a:p>
                    <a:endParaRPr lang="en-US"/>
                  </a:p>
                </p:txBody>
              </p:sp>
              <p:cxnSp>
                <p:nvCxnSpPr>
                  <p:cNvPr id="57" name="AutoShape 656"/>
                  <p:cNvCxnSpPr>
                    <a:cxnSpLocks noChangeAspect="1" noChangeShapeType="1"/>
                    <a:stCxn id="51" idx="1"/>
                    <a:endCxn id="52" idx="1"/>
                  </p:cNvCxnSpPr>
                  <p:nvPr/>
                </p:nvCxnSpPr>
                <p:spPr bwMode="auto">
                  <a:xfrm rot="5400000" flipV="1">
                    <a:off x="2069" y="1343"/>
                    <a:ext cx="1" cy="300"/>
                  </a:xfrm>
                  <a:prstGeom prst="curvedConnector3">
                    <a:avLst>
                      <a:gd name="adj1" fmla="val -13600000"/>
                    </a:avLst>
                  </a:prstGeom>
                  <a:noFill/>
                  <a:ln w="50800">
                    <a:solidFill>
                      <a:schemeClr val="tx1"/>
                    </a:solidFill>
                    <a:round/>
                    <a:headEnd/>
                    <a:tailEnd/>
                  </a:ln>
                  <a:effectLst/>
                </p:spPr>
              </p:cxnSp>
              <p:cxnSp>
                <p:nvCxnSpPr>
                  <p:cNvPr id="58" name="AutoShape 657"/>
                  <p:cNvCxnSpPr>
                    <a:cxnSpLocks noChangeAspect="1" noChangeShapeType="1"/>
                    <a:stCxn id="53" idx="1"/>
                    <a:endCxn id="54" idx="1"/>
                  </p:cNvCxnSpPr>
                  <p:nvPr/>
                </p:nvCxnSpPr>
                <p:spPr bwMode="auto">
                  <a:xfrm rot="5400000" flipV="1">
                    <a:off x="2669" y="1343"/>
                    <a:ext cx="1" cy="300"/>
                  </a:xfrm>
                  <a:prstGeom prst="curvedConnector3">
                    <a:avLst>
                      <a:gd name="adj1" fmla="val -13600000"/>
                    </a:avLst>
                  </a:prstGeom>
                  <a:noFill/>
                  <a:ln w="50800">
                    <a:solidFill>
                      <a:schemeClr val="tx1"/>
                    </a:solidFill>
                    <a:round/>
                    <a:headEnd/>
                    <a:tailEnd/>
                  </a:ln>
                  <a:effectLst/>
                </p:spPr>
              </p:cxnSp>
              <p:cxnSp>
                <p:nvCxnSpPr>
                  <p:cNvPr id="59" name="AutoShape 658"/>
                  <p:cNvCxnSpPr>
                    <a:cxnSpLocks noChangeAspect="1" noChangeShapeType="1"/>
                    <a:stCxn id="52" idx="3"/>
                    <a:endCxn id="53" idx="3"/>
                  </p:cNvCxnSpPr>
                  <p:nvPr/>
                </p:nvCxnSpPr>
                <p:spPr bwMode="auto">
                  <a:xfrm rot="16200000" flipH="1">
                    <a:off x="2369" y="2511"/>
                    <a:ext cx="1" cy="300"/>
                  </a:xfrm>
                  <a:prstGeom prst="curvedConnector3">
                    <a:avLst>
                      <a:gd name="adj1" fmla="val 13600000"/>
                    </a:avLst>
                  </a:prstGeom>
                  <a:noFill/>
                  <a:ln w="50800">
                    <a:solidFill>
                      <a:schemeClr val="tx1"/>
                    </a:solidFill>
                    <a:round/>
                    <a:headEnd/>
                    <a:tailEnd/>
                  </a:ln>
                  <a:effectLst/>
                </p:spPr>
              </p:cxnSp>
              <p:cxnSp>
                <p:nvCxnSpPr>
                  <p:cNvPr id="60" name="AutoShape 659"/>
                  <p:cNvCxnSpPr>
                    <a:cxnSpLocks noChangeAspect="1" noChangeShapeType="1"/>
                    <a:stCxn id="54" idx="3"/>
                    <a:endCxn id="55" idx="3"/>
                  </p:cNvCxnSpPr>
                  <p:nvPr/>
                </p:nvCxnSpPr>
                <p:spPr bwMode="auto">
                  <a:xfrm rot="16200000" flipH="1">
                    <a:off x="2969" y="2511"/>
                    <a:ext cx="1" cy="300"/>
                  </a:xfrm>
                  <a:prstGeom prst="curvedConnector3">
                    <a:avLst>
                      <a:gd name="adj1" fmla="val 13600000"/>
                    </a:avLst>
                  </a:prstGeom>
                  <a:noFill/>
                  <a:ln w="50800">
                    <a:solidFill>
                      <a:schemeClr val="tx1"/>
                    </a:solidFill>
                    <a:round/>
                    <a:headEnd/>
                    <a:tailEnd/>
                  </a:ln>
                  <a:effectLst/>
                </p:spPr>
              </p:cxnSp>
              <p:grpSp>
                <p:nvGrpSpPr>
                  <p:cNvPr id="610" name="Group 660"/>
                  <p:cNvGrpSpPr>
                    <a:grpSpLocks noChangeAspect="1"/>
                  </p:cNvGrpSpPr>
                  <p:nvPr/>
                </p:nvGrpSpPr>
                <p:grpSpPr bwMode="auto">
                  <a:xfrm>
                    <a:off x="3336" y="1680"/>
                    <a:ext cx="288" cy="240"/>
                    <a:chOff x="2688" y="3504"/>
                    <a:chExt cx="288" cy="240"/>
                  </a:xfrm>
                </p:grpSpPr>
                <p:sp>
                  <p:nvSpPr>
                    <p:cNvPr id="66" name="Arc 661"/>
                    <p:cNvSpPr>
                      <a:spLocks noChangeAspect="1"/>
                    </p:cNvSpPr>
                    <p:nvPr/>
                  </p:nvSpPr>
                  <p:spPr bwMode="auto">
                    <a:xfrm flipV="1">
                      <a:off x="2832" y="3504"/>
                      <a:ext cx="144"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p:spPr>
                  <p:txBody>
                    <a:bodyPr wrap="none" anchor="ctr"/>
                    <a:lstStyle/>
                    <a:p>
                      <a:endParaRPr lang="en-US"/>
                    </a:p>
                  </p:txBody>
                </p:sp>
                <p:sp>
                  <p:nvSpPr>
                    <p:cNvPr id="67" name="Arc 662"/>
                    <p:cNvSpPr>
                      <a:spLocks noChangeAspect="1"/>
                    </p:cNvSpPr>
                    <p:nvPr/>
                  </p:nvSpPr>
                  <p:spPr bwMode="auto">
                    <a:xfrm flipH="1" flipV="1">
                      <a:off x="2688" y="3504"/>
                      <a:ext cx="144"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a:ln>
                    <a:effectLst/>
                  </p:spPr>
                  <p:txBody>
                    <a:bodyPr wrap="none" anchor="ctr"/>
                    <a:lstStyle/>
                    <a:p>
                      <a:endParaRPr lang="en-US"/>
                    </a:p>
                  </p:txBody>
                </p:sp>
              </p:grpSp>
              <p:cxnSp>
                <p:nvCxnSpPr>
                  <p:cNvPr id="62" name="AutoShape 663"/>
                  <p:cNvCxnSpPr>
                    <a:cxnSpLocks noChangeAspect="1" noChangeShapeType="1"/>
                    <a:stCxn id="55" idx="1"/>
                    <a:endCxn id="67" idx="1"/>
                  </p:cNvCxnSpPr>
                  <p:nvPr/>
                </p:nvCxnSpPr>
                <p:spPr bwMode="auto">
                  <a:xfrm rot="5400000" flipV="1">
                    <a:off x="3142" y="1470"/>
                    <a:ext cx="172" cy="216"/>
                  </a:xfrm>
                  <a:prstGeom prst="curvedConnector3">
                    <a:avLst>
                      <a:gd name="adj1" fmla="val -79069"/>
                    </a:avLst>
                  </a:prstGeom>
                  <a:noFill/>
                  <a:ln w="50800">
                    <a:solidFill>
                      <a:schemeClr val="tx1"/>
                    </a:solidFill>
                    <a:round/>
                    <a:headEnd/>
                    <a:tailEnd/>
                  </a:ln>
                  <a:effectLst/>
                </p:spPr>
              </p:cxnSp>
              <p:cxnSp>
                <p:nvCxnSpPr>
                  <p:cNvPr id="63" name="AutoShape 664"/>
                  <p:cNvCxnSpPr>
                    <a:cxnSpLocks noChangeAspect="1" noChangeShapeType="1"/>
                    <a:stCxn id="66" idx="1"/>
                    <a:endCxn id="56" idx="1"/>
                  </p:cNvCxnSpPr>
                  <p:nvPr/>
                </p:nvCxnSpPr>
                <p:spPr bwMode="auto">
                  <a:xfrm rot="16200000">
                    <a:off x="3646" y="1470"/>
                    <a:ext cx="172" cy="216"/>
                  </a:xfrm>
                  <a:prstGeom prst="curvedConnector3">
                    <a:avLst>
                      <a:gd name="adj1" fmla="val 179069"/>
                    </a:avLst>
                  </a:prstGeom>
                  <a:noFill/>
                  <a:ln w="50800">
                    <a:solidFill>
                      <a:schemeClr val="tx1"/>
                    </a:solidFill>
                    <a:round/>
                    <a:headEnd/>
                    <a:tailEnd/>
                  </a:ln>
                  <a:effectLst/>
                </p:spPr>
              </p:cxnSp>
              <p:sp>
                <p:nvSpPr>
                  <p:cNvPr id="64" name="Freeform 665"/>
                  <p:cNvSpPr>
                    <a:spLocks noChangeAspect="1"/>
                  </p:cNvSpPr>
                  <p:nvPr/>
                </p:nvSpPr>
                <p:spPr bwMode="auto">
                  <a:xfrm>
                    <a:off x="1776" y="2640"/>
                    <a:ext cx="360" cy="1296"/>
                  </a:xfrm>
                  <a:custGeom>
                    <a:avLst/>
                    <a:gdLst/>
                    <a:ahLst/>
                    <a:cxnLst>
                      <a:cxn ang="0">
                        <a:pos x="144" y="0"/>
                      </a:cxn>
                      <a:cxn ang="0">
                        <a:pos x="144" y="192"/>
                      </a:cxn>
                      <a:cxn ang="0">
                        <a:pos x="336" y="432"/>
                      </a:cxn>
                      <a:cxn ang="0">
                        <a:pos x="0" y="624"/>
                      </a:cxn>
                      <a:cxn ang="0">
                        <a:pos x="336" y="912"/>
                      </a:cxn>
                      <a:cxn ang="0">
                        <a:pos x="144" y="1152"/>
                      </a:cxn>
                      <a:cxn ang="0">
                        <a:pos x="144" y="1296"/>
                      </a:cxn>
                    </a:cxnLst>
                    <a:rect l="0" t="0" r="r" b="b"/>
                    <a:pathLst>
                      <a:path w="360" h="1296">
                        <a:moveTo>
                          <a:pt x="144" y="0"/>
                        </a:moveTo>
                        <a:cubicBezTo>
                          <a:pt x="128" y="60"/>
                          <a:pt x="112" y="120"/>
                          <a:pt x="144" y="192"/>
                        </a:cubicBezTo>
                        <a:cubicBezTo>
                          <a:pt x="176" y="264"/>
                          <a:pt x="360" y="360"/>
                          <a:pt x="336" y="432"/>
                        </a:cubicBezTo>
                        <a:cubicBezTo>
                          <a:pt x="312" y="504"/>
                          <a:pt x="0" y="544"/>
                          <a:pt x="0" y="624"/>
                        </a:cubicBezTo>
                        <a:cubicBezTo>
                          <a:pt x="0" y="704"/>
                          <a:pt x="312" y="824"/>
                          <a:pt x="336" y="912"/>
                        </a:cubicBezTo>
                        <a:cubicBezTo>
                          <a:pt x="360" y="1000"/>
                          <a:pt x="176" y="1088"/>
                          <a:pt x="144" y="1152"/>
                        </a:cubicBezTo>
                        <a:cubicBezTo>
                          <a:pt x="112" y="1216"/>
                          <a:pt x="128" y="1256"/>
                          <a:pt x="144" y="1296"/>
                        </a:cubicBezTo>
                      </a:path>
                    </a:pathLst>
                  </a:custGeom>
                  <a:noFill/>
                  <a:ln w="50800" cap="flat" cmpd="sng">
                    <a:solidFill>
                      <a:schemeClr val="tx1"/>
                    </a:solidFill>
                    <a:prstDash val="solid"/>
                    <a:round/>
                    <a:headEnd type="none" w="med" len="med"/>
                    <a:tailEnd type="none" w="med" len="med"/>
                  </a:ln>
                  <a:effectLst/>
                </p:spPr>
                <p:txBody>
                  <a:bodyPr/>
                  <a:lstStyle/>
                  <a:p>
                    <a:endParaRPr lang="en-US"/>
                  </a:p>
                </p:txBody>
              </p:sp>
              <p:sp>
                <p:nvSpPr>
                  <p:cNvPr id="65" name="Freeform 666"/>
                  <p:cNvSpPr>
                    <a:spLocks noChangeAspect="1"/>
                  </p:cNvSpPr>
                  <p:nvPr/>
                </p:nvSpPr>
                <p:spPr bwMode="auto">
                  <a:xfrm flipH="1">
                    <a:off x="3624" y="2640"/>
                    <a:ext cx="360" cy="1296"/>
                  </a:xfrm>
                  <a:custGeom>
                    <a:avLst/>
                    <a:gdLst/>
                    <a:ahLst/>
                    <a:cxnLst>
                      <a:cxn ang="0">
                        <a:pos x="144" y="0"/>
                      </a:cxn>
                      <a:cxn ang="0">
                        <a:pos x="144" y="192"/>
                      </a:cxn>
                      <a:cxn ang="0">
                        <a:pos x="336" y="432"/>
                      </a:cxn>
                      <a:cxn ang="0">
                        <a:pos x="0" y="624"/>
                      </a:cxn>
                      <a:cxn ang="0">
                        <a:pos x="336" y="912"/>
                      </a:cxn>
                      <a:cxn ang="0">
                        <a:pos x="144" y="1152"/>
                      </a:cxn>
                      <a:cxn ang="0">
                        <a:pos x="144" y="1296"/>
                      </a:cxn>
                    </a:cxnLst>
                    <a:rect l="0" t="0" r="r" b="b"/>
                    <a:pathLst>
                      <a:path w="360" h="1296">
                        <a:moveTo>
                          <a:pt x="144" y="0"/>
                        </a:moveTo>
                        <a:cubicBezTo>
                          <a:pt x="128" y="60"/>
                          <a:pt x="112" y="120"/>
                          <a:pt x="144" y="192"/>
                        </a:cubicBezTo>
                        <a:cubicBezTo>
                          <a:pt x="176" y="264"/>
                          <a:pt x="360" y="360"/>
                          <a:pt x="336" y="432"/>
                        </a:cubicBezTo>
                        <a:cubicBezTo>
                          <a:pt x="312" y="504"/>
                          <a:pt x="0" y="544"/>
                          <a:pt x="0" y="624"/>
                        </a:cubicBezTo>
                        <a:cubicBezTo>
                          <a:pt x="0" y="704"/>
                          <a:pt x="312" y="824"/>
                          <a:pt x="336" y="912"/>
                        </a:cubicBezTo>
                        <a:cubicBezTo>
                          <a:pt x="360" y="1000"/>
                          <a:pt x="176" y="1088"/>
                          <a:pt x="144" y="1152"/>
                        </a:cubicBezTo>
                        <a:cubicBezTo>
                          <a:pt x="112" y="1216"/>
                          <a:pt x="128" y="1256"/>
                          <a:pt x="144" y="1296"/>
                        </a:cubicBezTo>
                      </a:path>
                    </a:pathLst>
                  </a:custGeom>
                  <a:noFill/>
                  <a:ln w="50800" cap="flat" cmpd="sng">
                    <a:solidFill>
                      <a:schemeClr val="tx1"/>
                    </a:solidFill>
                    <a:prstDash val="solid"/>
                    <a:round/>
                    <a:headEnd type="none" w="med" len="med"/>
                    <a:tailEnd type="none" w="med" len="med"/>
                  </a:ln>
                  <a:effectLst/>
                </p:spPr>
                <p:txBody>
                  <a:bodyPr/>
                  <a:lstStyle/>
                  <a:p>
                    <a:endParaRPr lang="en-US"/>
                  </a:p>
                </p:txBody>
              </p:sp>
            </p:grpSp>
          </p:grpSp>
          <p:sp>
            <p:nvSpPr>
              <p:cNvPr id="46" name="Text Box 667"/>
              <p:cNvSpPr txBox="1">
                <a:spLocks noChangeAspect="1" noChangeArrowheads="1"/>
              </p:cNvSpPr>
              <p:nvPr/>
            </p:nvSpPr>
            <p:spPr bwMode="auto">
              <a:xfrm>
                <a:off x="322" y="2546"/>
                <a:ext cx="233" cy="426"/>
              </a:xfrm>
              <a:prstGeom prst="rect">
                <a:avLst/>
              </a:prstGeom>
              <a:noFill/>
              <a:ln w="25400" algn="ctr">
                <a:noFill/>
                <a:miter lim="800000"/>
                <a:headEnd/>
                <a:tailEnd/>
              </a:ln>
              <a:effectLst/>
            </p:spPr>
            <p:txBody>
              <a:bodyPr>
                <a:spAutoFit/>
              </a:bodyPr>
              <a:lstStyle/>
              <a:p>
                <a:pPr marL="342900" indent="-342900" algn="ctr">
                  <a:spcBef>
                    <a:spcPct val="50000"/>
                  </a:spcBef>
                </a:pPr>
                <a:r>
                  <a:rPr lang="en-US" sz="1600" dirty="0"/>
                  <a:t>N</a:t>
                </a:r>
              </a:p>
            </p:txBody>
          </p:sp>
          <p:sp>
            <p:nvSpPr>
              <p:cNvPr id="47" name="Text Box 668"/>
              <p:cNvSpPr txBox="1">
                <a:spLocks noChangeAspect="1" noChangeArrowheads="1"/>
              </p:cNvSpPr>
              <p:nvPr/>
            </p:nvSpPr>
            <p:spPr bwMode="auto">
              <a:xfrm>
                <a:off x="1558" y="2546"/>
                <a:ext cx="233" cy="426"/>
              </a:xfrm>
              <a:prstGeom prst="rect">
                <a:avLst/>
              </a:prstGeom>
              <a:noFill/>
              <a:ln w="25400" algn="ctr">
                <a:noFill/>
                <a:miter lim="800000"/>
                <a:headEnd/>
                <a:tailEnd/>
              </a:ln>
              <a:effectLst/>
            </p:spPr>
            <p:txBody>
              <a:bodyPr>
                <a:spAutoFit/>
              </a:bodyPr>
              <a:lstStyle/>
              <a:p>
                <a:pPr marL="342900" indent="-342900" algn="ctr">
                  <a:spcBef>
                    <a:spcPct val="50000"/>
                  </a:spcBef>
                </a:pPr>
                <a:r>
                  <a:rPr lang="en-US" sz="1600" dirty="0"/>
                  <a:t>C</a:t>
                </a:r>
              </a:p>
            </p:txBody>
          </p:sp>
        </p:grpSp>
        <p:grpSp>
          <p:nvGrpSpPr>
            <p:cNvPr id="611" name="Group 718"/>
            <p:cNvGrpSpPr>
              <a:grpSpLocks/>
            </p:cNvGrpSpPr>
            <p:nvPr/>
          </p:nvGrpSpPr>
          <p:grpSpPr bwMode="auto">
            <a:xfrm>
              <a:off x="1984375" y="1524000"/>
              <a:ext cx="5645150" cy="5016500"/>
              <a:chOff x="2108" y="672"/>
              <a:chExt cx="3556" cy="3160"/>
            </a:xfrm>
          </p:grpSpPr>
          <p:sp>
            <p:nvSpPr>
              <p:cNvPr id="11" name="Text Box 698"/>
              <p:cNvSpPr txBox="1">
                <a:spLocks noChangeArrowheads="1"/>
              </p:cNvSpPr>
              <p:nvPr/>
            </p:nvSpPr>
            <p:spPr bwMode="auto">
              <a:xfrm>
                <a:off x="2952" y="672"/>
                <a:ext cx="2706" cy="520"/>
              </a:xfrm>
              <a:prstGeom prst="rect">
                <a:avLst/>
              </a:prstGeom>
              <a:noFill/>
              <a:ln w="9525">
                <a:noFill/>
                <a:miter lim="800000"/>
                <a:headEnd/>
                <a:tailEnd/>
              </a:ln>
              <a:effectLst/>
            </p:spPr>
            <p:txBody>
              <a:bodyPr anchor="ctr" anchorCtr="1"/>
              <a:lstStyle/>
              <a:p>
                <a:pPr algn="ctr"/>
                <a:r>
                  <a:rPr lang="en-US" b="1" dirty="0"/>
                  <a:t>TRPC4, TRPC5</a:t>
                </a:r>
              </a:p>
              <a:p>
                <a:pPr algn="ctr"/>
                <a:r>
                  <a:rPr lang="en-US" dirty="0"/>
                  <a:t>(Activated by Ca</a:t>
                </a:r>
                <a:r>
                  <a:rPr lang="en-US" baseline="30000" dirty="0"/>
                  <a:t>2+</a:t>
                </a:r>
                <a:r>
                  <a:rPr lang="en-US" dirty="0"/>
                  <a:t> store depletion, </a:t>
                </a:r>
              </a:p>
              <a:p>
                <a:pPr algn="ctr"/>
                <a:r>
                  <a:rPr lang="en-US" dirty="0"/>
                  <a:t>high Ca</a:t>
                </a:r>
                <a:r>
                  <a:rPr lang="en-US" baseline="30000" dirty="0"/>
                  <a:t>2+</a:t>
                </a:r>
                <a:r>
                  <a:rPr lang="en-US" dirty="0"/>
                  <a:t> selectivity)</a:t>
                </a:r>
              </a:p>
            </p:txBody>
          </p:sp>
          <p:sp>
            <p:nvSpPr>
              <p:cNvPr id="12" name="Text Box 699"/>
              <p:cNvSpPr txBox="1">
                <a:spLocks noChangeArrowheads="1"/>
              </p:cNvSpPr>
              <p:nvPr/>
            </p:nvSpPr>
            <p:spPr bwMode="auto">
              <a:xfrm>
                <a:off x="2952" y="2432"/>
                <a:ext cx="2706" cy="520"/>
              </a:xfrm>
              <a:prstGeom prst="rect">
                <a:avLst/>
              </a:prstGeom>
              <a:noFill/>
              <a:ln w="9525">
                <a:noFill/>
                <a:miter lim="800000"/>
                <a:headEnd/>
                <a:tailEnd/>
              </a:ln>
              <a:effectLst/>
            </p:spPr>
            <p:txBody>
              <a:bodyPr anchor="ctr" anchorCtr="1"/>
              <a:lstStyle/>
              <a:p>
                <a:pPr algn="ctr"/>
                <a:r>
                  <a:rPr lang="en-US" b="1" dirty="0"/>
                  <a:t>TRPC3, TRPC6, TRPC7</a:t>
                </a:r>
              </a:p>
              <a:p>
                <a:pPr algn="ctr"/>
                <a:r>
                  <a:rPr lang="en-US" dirty="0"/>
                  <a:t> (Store-independent </a:t>
                </a:r>
                <a:r>
                  <a:rPr lang="en-US" dirty="0" err="1" smtClean="0"/>
                  <a:t>diacylglycerol</a:t>
                </a:r>
                <a:r>
                  <a:rPr lang="en-US" dirty="0"/>
                  <a:t> </a:t>
                </a:r>
                <a:r>
                  <a:rPr lang="en-US" dirty="0" smtClean="0"/>
                  <a:t>activation</a:t>
                </a:r>
                <a:r>
                  <a:rPr lang="en-US" dirty="0"/>
                  <a:t>, </a:t>
                </a:r>
                <a:r>
                  <a:rPr lang="en-US" dirty="0" smtClean="0"/>
                  <a:t>non-selective </a:t>
                </a:r>
                <a:r>
                  <a:rPr lang="en-US" dirty="0" err="1"/>
                  <a:t>cation</a:t>
                </a:r>
                <a:r>
                  <a:rPr lang="en-US" dirty="0"/>
                  <a:t> channels)</a:t>
                </a:r>
              </a:p>
            </p:txBody>
          </p:sp>
          <p:sp>
            <p:nvSpPr>
              <p:cNvPr id="13" name="Rectangle 700"/>
              <p:cNvSpPr>
                <a:spLocks noChangeArrowheads="1"/>
              </p:cNvSpPr>
              <p:nvPr/>
            </p:nvSpPr>
            <p:spPr bwMode="auto">
              <a:xfrm>
                <a:off x="2952" y="3312"/>
                <a:ext cx="2706" cy="520"/>
              </a:xfrm>
              <a:prstGeom prst="rect">
                <a:avLst/>
              </a:prstGeom>
              <a:noFill/>
              <a:ln w="9525">
                <a:noFill/>
                <a:miter lim="800000"/>
                <a:headEnd/>
                <a:tailEnd/>
              </a:ln>
              <a:effectLst/>
            </p:spPr>
            <p:txBody>
              <a:bodyPr anchor="ctr" anchorCtr="1"/>
              <a:lstStyle/>
              <a:p>
                <a:pPr algn="ctr"/>
                <a:r>
                  <a:rPr lang="en-US" b="1" dirty="0"/>
                  <a:t>TRPC2</a:t>
                </a:r>
              </a:p>
              <a:p>
                <a:pPr algn="ctr"/>
                <a:r>
                  <a:rPr lang="en-US" dirty="0"/>
                  <a:t>(Human </a:t>
                </a:r>
                <a:r>
                  <a:rPr lang="en-US" dirty="0" err="1"/>
                  <a:t>pseudogene</a:t>
                </a:r>
                <a:r>
                  <a:rPr lang="en-US" dirty="0"/>
                  <a:t>)</a:t>
                </a:r>
              </a:p>
            </p:txBody>
          </p:sp>
          <p:cxnSp>
            <p:nvCxnSpPr>
              <p:cNvPr id="14" name="AutoShape 701"/>
              <p:cNvCxnSpPr>
                <a:cxnSpLocks noChangeShapeType="1"/>
                <a:stCxn id="349" idx="6"/>
                <a:endCxn id="11" idx="1"/>
              </p:cNvCxnSpPr>
              <p:nvPr/>
            </p:nvCxnSpPr>
            <p:spPr bwMode="auto">
              <a:xfrm flipV="1">
                <a:off x="2108" y="932"/>
                <a:ext cx="844" cy="1146"/>
              </a:xfrm>
              <a:prstGeom prst="bentConnector3">
                <a:avLst>
                  <a:gd name="adj1" fmla="val 50000"/>
                </a:avLst>
              </a:prstGeom>
              <a:noFill/>
              <a:ln w="12700">
                <a:solidFill>
                  <a:schemeClr val="tx1"/>
                </a:solidFill>
                <a:miter lim="800000"/>
                <a:headEnd/>
                <a:tailEnd type="triangle" w="lg" len="lg"/>
              </a:ln>
              <a:effectLst/>
            </p:spPr>
          </p:cxnSp>
          <p:cxnSp>
            <p:nvCxnSpPr>
              <p:cNvPr id="15" name="AutoShape 702"/>
              <p:cNvCxnSpPr>
                <a:cxnSpLocks noChangeShapeType="1"/>
                <a:stCxn id="349" idx="6"/>
                <a:endCxn id="29" idx="1"/>
              </p:cNvCxnSpPr>
              <p:nvPr/>
            </p:nvCxnSpPr>
            <p:spPr bwMode="auto">
              <a:xfrm flipV="1">
                <a:off x="2108" y="1812"/>
                <a:ext cx="850" cy="266"/>
              </a:xfrm>
              <a:prstGeom prst="bentConnector3">
                <a:avLst>
                  <a:gd name="adj1" fmla="val 50000"/>
                </a:avLst>
              </a:prstGeom>
              <a:noFill/>
              <a:ln w="12700">
                <a:solidFill>
                  <a:schemeClr val="tx1"/>
                </a:solidFill>
                <a:miter lim="800000"/>
                <a:headEnd/>
                <a:tailEnd type="triangle" w="lg" len="lg"/>
              </a:ln>
              <a:effectLst/>
            </p:spPr>
          </p:cxnSp>
          <p:cxnSp>
            <p:nvCxnSpPr>
              <p:cNvPr id="16" name="AutoShape 703"/>
              <p:cNvCxnSpPr>
                <a:cxnSpLocks noChangeShapeType="1"/>
                <a:stCxn id="349" idx="6"/>
                <a:endCxn id="12" idx="1"/>
              </p:cNvCxnSpPr>
              <p:nvPr/>
            </p:nvCxnSpPr>
            <p:spPr bwMode="auto">
              <a:xfrm>
                <a:off x="2108" y="2078"/>
                <a:ext cx="844" cy="614"/>
              </a:xfrm>
              <a:prstGeom prst="bentConnector3">
                <a:avLst>
                  <a:gd name="adj1" fmla="val 50000"/>
                </a:avLst>
              </a:prstGeom>
              <a:noFill/>
              <a:ln w="12700">
                <a:solidFill>
                  <a:schemeClr val="tx1"/>
                </a:solidFill>
                <a:miter lim="800000"/>
                <a:headEnd/>
                <a:tailEnd type="triangle" w="lg" len="lg"/>
              </a:ln>
              <a:effectLst/>
            </p:spPr>
          </p:cxnSp>
          <p:cxnSp>
            <p:nvCxnSpPr>
              <p:cNvPr id="17" name="AutoShape 704"/>
              <p:cNvCxnSpPr>
                <a:cxnSpLocks noChangeShapeType="1"/>
                <a:stCxn id="349" idx="6"/>
                <a:endCxn id="13" idx="1"/>
              </p:cNvCxnSpPr>
              <p:nvPr/>
            </p:nvCxnSpPr>
            <p:spPr bwMode="auto">
              <a:xfrm>
                <a:off x="2108" y="2078"/>
                <a:ext cx="844" cy="1494"/>
              </a:xfrm>
              <a:prstGeom prst="bentConnector3">
                <a:avLst>
                  <a:gd name="adj1" fmla="val 50000"/>
                </a:avLst>
              </a:prstGeom>
              <a:noFill/>
              <a:ln w="12700">
                <a:solidFill>
                  <a:schemeClr val="tx1"/>
                </a:solidFill>
                <a:miter lim="800000"/>
                <a:headEnd/>
                <a:tailEnd type="triangle" w="lg" len="lg"/>
              </a:ln>
              <a:effectLst/>
            </p:spPr>
          </p:cxnSp>
          <p:sp>
            <p:nvSpPr>
              <p:cNvPr id="29" name="Text Box 706"/>
              <p:cNvSpPr txBox="1">
                <a:spLocks noChangeArrowheads="1"/>
              </p:cNvSpPr>
              <p:nvPr/>
            </p:nvSpPr>
            <p:spPr bwMode="auto">
              <a:xfrm>
                <a:off x="2958" y="1552"/>
                <a:ext cx="2706" cy="520"/>
              </a:xfrm>
              <a:prstGeom prst="rect">
                <a:avLst/>
              </a:prstGeom>
              <a:noFill/>
              <a:ln w="9525">
                <a:noFill/>
                <a:miter lim="800000"/>
                <a:headEnd/>
                <a:tailEnd/>
              </a:ln>
              <a:effectLst/>
            </p:spPr>
            <p:txBody>
              <a:bodyPr anchor="ctr" anchorCtr="1"/>
              <a:lstStyle/>
              <a:p>
                <a:pPr algn="ctr"/>
                <a:r>
                  <a:rPr lang="en-US" b="1" dirty="0"/>
                  <a:t>TRPC1 </a:t>
                </a:r>
              </a:p>
              <a:p>
                <a:pPr algn="ctr"/>
                <a:r>
                  <a:rPr lang="en-US" dirty="0"/>
                  <a:t>(Activated by Ca</a:t>
                </a:r>
                <a:r>
                  <a:rPr lang="en-US" baseline="30000" dirty="0"/>
                  <a:t>2+</a:t>
                </a:r>
                <a:r>
                  <a:rPr lang="en-US" dirty="0"/>
                  <a:t> store depletion,</a:t>
                </a:r>
              </a:p>
              <a:p>
                <a:pPr algn="ctr"/>
                <a:r>
                  <a:rPr lang="en-US" dirty="0"/>
                  <a:t> lower Ca</a:t>
                </a:r>
                <a:r>
                  <a:rPr lang="en-US" baseline="30000" dirty="0"/>
                  <a:t>2+</a:t>
                </a:r>
                <a:r>
                  <a:rPr lang="en-US" dirty="0"/>
                  <a:t> selectivity)</a:t>
                </a:r>
              </a:p>
            </p:txBody>
          </p:sp>
        </p:grpSp>
      </p:grpSp>
      <p:sp>
        <p:nvSpPr>
          <p:cNvPr id="700" name="Frame 699"/>
          <p:cNvSpPr/>
          <p:nvPr/>
        </p:nvSpPr>
        <p:spPr>
          <a:xfrm>
            <a:off x="5010912" y="1508760"/>
            <a:ext cx="914400" cy="304800"/>
          </a:xfrm>
          <a:prstGeom prst="frame">
            <a:avLst/>
          </a:prstGeom>
          <a:solidFill>
            <a:schemeClr val="accent2">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1" name="Frame 700"/>
          <p:cNvSpPr/>
          <p:nvPr/>
        </p:nvSpPr>
        <p:spPr>
          <a:xfrm>
            <a:off x="5410200" y="2907792"/>
            <a:ext cx="914400" cy="304800"/>
          </a:xfrm>
          <a:prstGeom prst="frame">
            <a:avLst/>
          </a:prstGeom>
          <a:solidFill>
            <a:schemeClr val="accent2">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Frame 701"/>
          <p:cNvSpPr/>
          <p:nvPr/>
        </p:nvSpPr>
        <p:spPr>
          <a:xfrm>
            <a:off x="4626864" y="4306824"/>
            <a:ext cx="1737360" cy="304800"/>
          </a:xfrm>
          <a:prstGeom prst="frame">
            <a:avLst/>
          </a:prstGeom>
          <a:solidFill>
            <a:schemeClr val="accent4">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6" name="Straight Connector 705"/>
          <p:cNvCxnSpPr/>
          <p:nvPr/>
        </p:nvCxnSpPr>
        <p:spPr>
          <a:xfrm>
            <a:off x="4343400" y="2057400"/>
            <a:ext cx="320040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4343400" y="3447288"/>
            <a:ext cx="320040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4389120" y="4876800"/>
            <a:ext cx="310896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3962400" y="5105400"/>
            <a:ext cx="100584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0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 grpId="0" animBg="1"/>
      <p:bldP spid="700" grpId="1" animBg="1"/>
      <p:bldP spid="701" grpId="0" animBg="1"/>
      <p:bldP spid="701" grpId="1" animBg="1"/>
      <p:bldP spid="7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Aim II</a:t>
            </a:r>
            <a:endParaRPr lang="en-US" dirty="0"/>
          </a:p>
        </p:txBody>
      </p:sp>
      <p:sp>
        <p:nvSpPr>
          <p:cNvPr id="3" name="Content Placeholder 2"/>
          <p:cNvSpPr>
            <a:spLocks noGrp="1"/>
          </p:cNvSpPr>
          <p:nvPr>
            <p:ph idx="1"/>
          </p:nvPr>
        </p:nvSpPr>
        <p:spPr/>
        <p:txBody>
          <a:bodyPr anchor="ctr" anchorCtr="1">
            <a:normAutofit/>
          </a:bodyPr>
          <a:lstStyle/>
          <a:p>
            <a:pPr algn="ctr">
              <a:buNone/>
            </a:pPr>
            <a:r>
              <a:rPr lang="en-US" dirty="0" smtClean="0"/>
              <a:t>Determine if the </a:t>
            </a:r>
            <a:r>
              <a:rPr lang="en-US" dirty="0" err="1" smtClean="0"/>
              <a:t>upregulation</a:t>
            </a:r>
            <a:r>
              <a:rPr lang="en-US" dirty="0" smtClean="0"/>
              <a:t> of Ca</a:t>
            </a:r>
            <a:r>
              <a:rPr lang="en-US" baseline="30000" dirty="0" smtClean="0"/>
              <a:t>2+</a:t>
            </a:r>
            <a:r>
              <a:rPr lang="en-US" dirty="0" smtClean="0"/>
              <a:t> signaling is due to </a:t>
            </a:r>
            <a:r>
              <a:rPr lang="en-US" dirty="0" err="1" smtClean="0"/>
              <a:t>G</a:t>
            </a:r>
            <a:r>
              <a:rPr lang="en-US" baseline="-25000" dirty="0" err="1" smtClean="0"/>
              <a:t>q</a:t>
            </a:r>
            <a:r>
              <a:rPr lang="en-US" dirty="0" smtClean="0"/>
              <a:t> mediated activation of TRP channels.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a:t>
            </a:r>
            <a:r>
              <a:rPr lang="en-US" dirty="0" err="1" smtClean="0"/>
              <a:t>Confocal</a:t>
            </a:r>
            <a:r>
              <a:rPr lang="en-US" dirty="0" smtClean="0"/>
              <a:t> Method</a:t>
            </a:r>
            <a:endParaRPr lang="en-US" dirty="0"/>
          </a:p>
        </p:txBody>
      </p:sp>
      <p:grpSp>
        <p:nvGrpSpPr>
          <p:cNvPr id="49" name="Group 48"/>
          <p:cNvGrpSpPr/>
          <p:nvPr/>
        </p:nvGrpSpPr>
        <p:grpSpPr>
          <a:xfrm>
            <a:off x="755791" y="3429000"/>
            <a:ext cx="8013305" cy="3377946"/>
            <a:chOff x="755791" y="2870454"/>
            <a:chExt cx="8013305" cy="3377946"/>
          </a:xfrm>
        </p:grpSpPr>
        <p:grpSp>
          <p:nvGrpSpPr>
            <p:cNvPr id="17" name="Group 16"/>
            <p:cNvGrpSpPr/>
            <p:nvPr/>
          </p:nvGrpSpPr>
          <p:grpSpPr>
            <a:xfrm>
              <a:off x="755791" y="3581400"/>
              <a:ext cx="2520809" cy="2558910"/>
              <a:chOff x="1219200" y="2286000"/>
              <a:chExt cx="2520809" cy="2558910"/>
            </a:xfrm>
          </p:grpSpPr>
          <p:grpSp>
            <p:nvGrpSpPr>
              <p:cNvPr id="16" name="Group 15"/>
              <p:cNvGrpSpPr/>
              <p:nvPr/>
            </p:nvGrpSpPr>
            <p:grpSpPr>
              <a:xfrm>
                <a:off x="1219200" y="2286000"/>
                <a:ext cx="2101025" cy="1905000"/>
                <a:chOff x="1219200" y="2286000"/>
                <a:chExt cx="2101025" cy="1905000"/>
              </a:xfrm>
            </p:grpSpPr>
            <p:sp>
              <p:nvSpPr>
                <p:cNvPr id="10" name="TextBox 9"/>
                <p:cNvSpPr txBox="1"/>
                <p:nvPr/>
              </p:nvSpPr>
              <p:spPr>
                <a:xfrm>
                  <a:off x="1219200" y="2638336"/>
                  <a:ext cx="1524000" cy="1200329"/>
                </a:xfrm>
                <a:prstGeom prst="rect">
                  <a:avLst/>
                </a:prstGeom>
                <a:noFill/>
              </p:spPr>
              <p:txBody>
                <a:bodyPr wrap="square" rtlCol="0">
                  <a:spAutoFit/>
                </a:bodyPr>
                <a:lstStyle/>
                <a:p>
                  <a:pPr algn="ctr"/>
                  <a:r>
                    <a:rPr lang="en-US" dirty="0" smtClean="0"/>
                    <a:t>Isolated</a:t>
                  </a:r>
                </a:p>
                <a:p>
                  <a:pPr algn="ctr"/>
                  <a:r>
                    <a:rPr lang="en-US" dirty="0" smtClean="0"/>
                    <a:t>Myocyte</a:t>
                  </a:r>
                </a:p>
                <a:p>
                  <a:pPr algn="ctr"/>
                  <a:r>
                    <a:rPr lang="en-US" dirty="0" smtClean="0"/>
                    <a:t>X-Y</a:t>
                  </a:r>
                </a:p>
                <a:p>
                  <a:pPr algn="ctr"/>
                  <a:r>
                    <a:rPr lang="en-US" dirty="0" smtClean="0"/>
                    <a:t>Image</a:t>
                  </a:r>
                  <a:endParaRPr lang="en-US" dirty="0"/>
                </a:p>
              </p:txBody>
            </p:sp>
            <p:grpSp>
              <p:nvGrpSpPr>
                <p:cNvPr id="14" name="Group 13"/>
                <p:cNvGrpSpPr/>
                <p:nvPr/>
              </p:nvGrpSpPr>
              <p:grpSpPr>
                <a:xfrm>
                  <a:off x="2450068" y="2286000"/>
                  <a:ext cx="870157" cy="1905000"/>
                  <a:chOff x="2450068" y="3352800"/>
                  <a:chExt cx="870157" cy="1905000"/>
                </a:xfrm>
              </p:grpSpPr>
              <p:grpSp>
                <p:nvGrpSpPr>
                  <p:cNvPr id="9" name="Group 8"/>
                  <p:cNvGrpSpPr/>
                  <p:nvPr/>
                </p:nvGrpSpPr>
                <p:grpSpPr>
                  <a:xfrm>
                    <a:off x="2895600" y="3352800"/>
                    <a:ext cx="424625" cy="1905000"/>
                    <a:chOff x="2895600" y="3352800"/>
                    <a:chExt cx="424625" cy="1905000"/>
                  </a:xfrm>
                </p:grpSpPr>
                <p:pic>
                  <p:nvPicPr>
                    <p:cNvPr id="4" name="Picture 2"/>
                    <p:cNvPicPr>
                      <a:picLocks noChangeAspect="1" noChangeArrowheads="1"/>
                    </p:cNvPicPr>
                    <p:nvPr/>
                  </p:nvPicPr>
                  <p:blipFill>
                    <a:blip r:embed="rId3" cstate="print"/>
                    <a:srcRect l="22386" t="32775" r="71109" b="20832"/>
                    <a:stretch>
                      <a:fillRect/>
                    </a:stretch>
                  </p:blipFill>
                  <p:spPr bwMode="auto">
                    <a:xfrm>
                      <a:off x="2895600" y="3696289"/>
                      <a:ext cx="424625" cy="1435684"/>
                    </a:xfrm>
                    <a:prstGeom prst="rect">
                      <a:avLst/>
                    </a:prstGeom>
                    <a:noFill/>
                    <a:ln w="9525">
                      <a:noFill/>
                      <a:miter lim="800000"/>
                      <a:headEnd/>
                      <a:tailEnd/>
                    </a:ln>
                    <a:effectLst/>
                  </p:spPr>
                </p:pic>
                <p:cxnSp>
                  <p:nvCxnSpPr>
                    <p:cNvPr id="5" name="Straight Arrow Connector 4"/>
                    <p:cNvCxnSpPr/>
                    <p:nvPr/>
                  </p:nvCxnSpPr>
                  <p:spPr>
                    <a:xfrm rot="5400000" flipH="1" flipV="1">
                      <a:off x="2115312" y="4304506"/>
                      <a:ext cx="1905000" cy="1588"/>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450068" y="4453516"/>
                    <a:ext cx="369332" cy="713232"/>
                    <a:chOff x="2438400" y="4422842"/>
                    <a:chExt cx="369332" cy="728084"/>
                  </a:xfrm>
                </p:grpSpPr>
                <p:cxnSp>
                  <p:nvCxnSpPr>
                    <p:cNvPr id="11" name="Straight Connector 10"/>
                    <p:cNvCxnSpPr/>
                    <p:nvPr/>
                  </p:nvCxnSpPr>
                  <p:spPr>
                    <a:xfrm rot="5400000" flipH="1" flipV="1">
                      <a:off x="2478548" y="4786884"/>
                      <a:ext cx="658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5400000">
                      <a:off x="2259024" y="4602218"/>
                      <a:ext cx="728084" cy="369332"/>
                    </a:xfrm>
                    <a:prstGeom prst="rect">
                      <a:avLst/>
                    </a:prstGeom>
                    <a:noFill/>
                  </p:spPr>
                  <p:txBody>
                    <a:bodyPr wrap="none" rtlCol="0">
                      <a:spAutoFit/>
                    </a:bodyPr>
                    <a:lstStyle/>
                    <a:p>
                      <a:r>
                        <a:rPr lang="en-US" dirty="0" smtClean="0"/>
                        <a:t>50</a:t>
                      </a:r>
                      <a:r>
                        <a:rPr lang="en-US" dirty="0" smtClean="0">
                          <a:latin typeface="Symbol" pitchFamily="18" charset="2"/>
                        </a:rPr>
                        <a:t>m</a:t>
                      </a:r>
                      <a:r>
                        <a:rPr lang="en-US" dirty="0" smtClean="0"/>
                        <a:t>M</a:t>
                      </a:r>
                      <a:endParaRPr lang="en-US" dirty="0"/>
                    </a:p>
                  </p:txBody>
                </p:sp>
              </p:grpSp>
            </p:grpSp>
          </p:grpSp>
          <p:sp>
            <p:nvSpPr>
              <p:cNvPr id="15" name="TextBox 14"/>
              <p:cNvSpPr txBox="1"/>
              <p:nvPr/>
            </p:nvSpPr>
            <p:spPr>
              <a:xfrm>
                <a:off x="2362200" y="4191000"/>
                <a:ext cx="1377809" cy="653910"/>
              </a:xfrm>
              <a:prstGeom prst="rect">
                <a:avLst/>
              </a:prstGeom>
              <a:noFill/>
            </p:spPr>
            <p:txBody>
              <a:bodyPr wrap="square" rtlCol="0">
                <a:spAutoFit/>
              </a:bodyPr>
              <a:lstStyle/>
              <a:p>
                <a:pPr algn="ctr"/>
                <a:r>
                  <a:rPr lang="en-US" dirty="0" smtClean="0"/>
                  <a:t>488nm Laser Line Scan</a:t>
                </a:r>
                <a:endParaRPr lang="en-US" dirty="0"/>
              </a:p>
            </p:txBody>
          </p:sp>
        </p:grpSp>
        <p:grpSp>
          <p:nvGrpSpPr>
            <p:cNvPr id="36" name="Group 35"/>
            <p:cNvGrpSpPr/>
            <p:nvPr/>
          </p:nvGrpSpPr>
          <p:grpSpPr>
            <a:xfrm>
              <a:off x="3352800" y="2870454"/>
              <a:ext cx="5416296" cy="3377946"/>
              <a:chOff x="3048000" y="2870454"/>
              <a:chExt cx="5416296" cy="3377946"/>
            </a:xfrm>
          </p:grpSpPr>
          <p:grpSp>
            <p:nvGrpSpPr>
              <p:cNvPr id="26" name="Group 25"/>
              <p:cNvGrpSpPr/>
              <p:nvPr/>
            </p:nvGrpSpPr>
            <p:grpSpPr>
              <a:xfrm>
                <a:off x="4036875" y="3886200"/>
                <a:ext cx="4421325" cy="2362200"/>
                <a:chOff x="3581400" y="3886200"/>
                <a:chExt cx="4421325" cy="2362200"/>
              </a:xfrm>
            </p:grpSpPr>
            <p:pic>
              <p:nvPicPr>
                <p:cNvPr id="8" name="Picture 2"/>
                <p:cNvPicPr>
                  <a:picLocks noChangeAspect="1" noChangeArrowheads="1"/>
                </p:cNvPicPr>
                <p:nvPr/>
              </p:nvPicPr>
              <p:blipFill>
                <a:blip r:embed="rId3" cstate="print"/>
                <a:srcRect l="32262" t="31664" b="19443"/>
                <a:stretch>
                  <a:fillRect/>
                </a:stretch>
              </p:blipFill>
              <p:spPr bwMode="auto">
                <a:xfrm>
                  <a:off x="3581400" y="3886200"/>
                  <a:ext cx="4421325" cy="1513063"/>
                </a:xfrm>
                <a:prstGeom prst="rect">
                  <a:avLst/>
                </a:prstGeom>
                <a:noFill/>
                <a:ln w="9525">
                  <a:noFill/>
                  <a:miter lim="800000"/>
                  <a:headEnd/>
                  <a:tailEnd/>
                </a:ln>
                <a:effectLst/>
              </p:spPr>
            </p:pic>
            <p:grpSp>
              <p:nvGrpSpPr>
                <p:cNvPr id="20" name="Group 19"/>
                <p:cNvGrpSpPr/>
                <p:nvPr/>
              </p:nvGrpSpPr>
              <p:grpSpPr>
                <a:xfrm>
                  <a:off x="3581400" y="5486400"/>
                  <a:ext cx="1295400" cy="370921"/>
                  <a:chOff x="3145536" y="6246811"/>
                  <a:chExt cx="1295400" cy="370921"/>
                </a:xfrm>
              </p:grpSpPr>
              <p:cxnSp>
                <p:nvCxnSpPr>
                  <p:cNvPr id="18" name="Straight Arrow Connector 17"/>
                  <p:cNvCxnSpPr/>
                  <p:nvPr/>
                </p:nvCxnSpPr>
                <p:spPr>
                  <a:xfrm rot="10800000" flipH="1" flipV="1">
                    <a:off x="3162300" y="6246811"/>
                    <a:ext cx="1261872" cy="15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45536" y="6248400"/>
                    <a:ext cx="1295400" cy="369332"/>
                  </a:xfrm>
                  <a:prstGeom prst="rect">
                    <a:avLst/>
                  </a:prstGeom>
                  <a:noFill/>
                </p:spPr>
                <p:txBody>
                  <a:bodyPr wrap="square" rtlCol="0">
                    <a:spAutoFit/>
                  </a:bodyPr>
                  <a:lstStyle/>
                  <a:p>
                    <a:r>
                      <a:rPr lang="en-US" dirty="0" smtClean="0"/>
                      <a:t>2000 msec</a:t>
                    </a:r>
                    <a:endParaRPr lang="en-US" dirty="0"/>
                  </a:p>
                </p:txBody>
              </p:sp>
            </p:grpSp>
            <p:sp>
              <p:nvSpPr>
                <p:cNvPr id="21" name="TextBox 20"/>
                <p:cNvSpPr txBox="1"/>
                <p:nvPr/>
              </p:nvSpPr>
              <p:spPr>
                <a:xfrm>
                  <a:off x="3581400" y="5786735"/>
                  <a:ext cx="4419600" cy="461665"/>
                </a:xfrm>
                <a:prstGeom prst="rect">
                  <a:avLst/>
                </a:prstGeom>
                <a:noFill/>
              </p:spPr>
              <p:txBody>
                <a:bodyPr wrap="square" rtlCol="0">
                  <a:spAutoFit/>
                </a:bodyPr>
                <a:lstStyle/>
                <a:p>
                  <a:pPr algn="ctr"/>
                  <a:r>
                    <a:rPr lang="en-US" sz="2400" dirty="0" smtClean="0"/>
                    <a:t>X-time(t) Line Scan Image</a:t>
                  </a:r>
                  <a:endParaRPr lang="en-US" sz="2400" dirty="0"/>
                </a:p>
              </p:txBody>
            </p:sp>
          </p:grpSp>
          <p:grpSp>
            <p:nvGrpSpPr>
              <p:cNvPr id="25" name="Group 24"/>
              <p:cNvGrpSpPr/>
              <p:nvPr/>
            </p:nvGrpSpPr>
            <p:grpSpPr>
              <a:xfrm>
                <a:off x="3048000" y="3124200"/>
                <a:ext cx="839788" cy="749808"/>
                <a:chOff x="2819400" y="2895600"/>
                <a:chExt cx="839788" cy="749808"/>
              </a:xfrm>
            </p:grpSpPr>
            <p:cxnSp>
              <p:nvCxnSpPr>
                <p:cNvPr id="23" name="Straight Arrow Connector 22"/>
                <p:cNvCxnSpPr/>
                <p:nvPr/>
              </p:nvCxnSpPr>
              <p:spPr>
                <a:xfrm rot="5400000" flipH="1" flipV="1">
                  <a:off x="3283490" y="3269710"/>
                  <a:ext cx="749808" cy="15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19400" y="3085838"/>
                  <a:ext cx="838200" cy="369332"/>
                </a:xfrm>
                <a:prstGeom prst="rect">
                  <a:avLst/>
                </a:prstGeom>
                <a:noFill/>
              </p:spPr>
              <p:txBody>
                <a:bodyPr wrap="square" rtlCol="0">
                  <a:spAutoFit/>
                </a:bodyPr>
                <a:lstStyle/>
                <a:p>
                  <a:pPr algn="r"/>
                  <a:r>
                    <a:rPr lang="en-US" dirty="0" smtClean="0"/>
                    <a:t>[Ca</a:t>
                  </a:r>
                  <a:r>
                    <a:rPr lang="en-US" baseline="30000" dirty="0" smtClean="0"/>
                    <a:t>2+</a:t>
                  </a:r>
                  <a:r>
                    <a:rPr lang="en-US" dirty="0" smtClean="0"/>
                    <a:t>]</a:t>
                  </a:r>
                  <a:r>
                    <a:rPr lang="en-US" baseline="-25000" dirty="0" err="1" smtClean="0"/>
                    <a:t>i</a:t>
                  </a:r>
                  <a:endParaRPr lang="en-US" baseline="-25000" dirty="0"/>
                </a:p>
              </p:txBody>
            </p:sp>
          </p:grpSp>
          <p:grpSp>
            <p:nvGrpSpPr>
              <p:cNvPr id="27" name="Group 26"/>
              <p:cNvGrpSpPr/>
              <p:nvPr/>
            </p:nvGrpSpPr>
            <p:grpSpPr>
              <a:xfrm>
                <a:off x="4038600" y="2870454"/>
                <a:ext cx="4425696" cy="939546"/>
                <a:chOff x="3200400" y="3657600"/>
                <a:chExt cx="4425696" cy="939546"/>
              </a:xfrm>
            </p:grpSpPr>
            <p:grpSp>
              <p:nvGrpSpPr>
                <p:cNvPr id="28" name="Group 35"/>
                <p:cNvGrpSpPr/>
                <p:nvPr/>
              </p:nvGrpSpPr>
              <p:grpSpPr>
                <a:xfrm>
                  <a:off x="3200400" y="3657600"/>
                  <a:ext cx="483108" cy="838200"/>
                  <a:chOff x="3200400" y="3657600"/>
                  <a:chExt cx="483108" cy="838200"/>
                </a:xfrm>
              </p:grpSpPr>
              <p:cxnSp>
                <p:nvCxnSpPr>
                  <p:cNvPr id="34" name="Straight Connector 33"/>
                  <p:cNvCxnSpPr/>
                  <p:nvPr/>
                </p:nvCxnSpPr>
                <p:spPr>
                  <a:xfrm rot="-180000">
                    <a:off x="3200400" y="4343400"/>
                    <a:ext cx="457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580000" flipH="1" flipV="1">
                    <a:off x="3264408" y="40767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rot="5580000" flipH="1" flipV="1">
                  <a:off x="5129138" y="4160520"/>
                  <a:ext cx="804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580000" flipH="1" flipV="1">
                  <a:off x="6999564" y="4203801"/>
                  <a:ext cx="786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714750" y="3676650"/>
                  <a:ext cx="1809750" cy="857250"/>
                </a:xfrm>
                <a:custGeom>
                  <a:avLst/>
                  <a:gdLst>
                    <a:gd name="connsiteX0" fmla="*/ 0 w 1809750"/>
                    <a:gd name="connsiteY0" fmla="*/ 0 h 857250"/>
                    <a:gd name="connsiteX1" fmla="*/ 685800 w 1809750"/>
                    <a:gd name="connsiteY1" fmla="*/ 466725 h 857250"/>
                    <a:gd name="connsiteX2" fmla="*/ 1362075 w 1809750"/>
                    <a:gd name="connsiteY2" fmla="*/ 781050 h 857250"/>
                    <a:gd name="connsiteX3" fmla="*/ 1809750 w 1809750"/>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1809750" h="857250">
                      <a:moveTo>
                        <a:pt x="0" y="0"/>
                      </a:moveTo>
                      <a:cubicBezTo>
                        <a:pt x="229394" y="168275"/>
                        <a:pt x="458788" y="336550"/>
                        <a:pt x="685800" y="466725"/>
                      </a:cubicBezTo>
                      <a:cubicBezTo>
                        <a:pt x="912812" y="596900"/>
                        <a:pt x="1174750" y="715963"/>
                        <a:pt x="1362075" y="781050"/>
                      </a:cubicBezTo>
                      <a:cubicBezTo>
                        <a:pt x="1549400" y="846137"/>
                        <a:pt x="1679575" y="851693"/>
                        <a:pt x="1809750" y="85725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562600" y="3739896"/>
                  <a:ext cx="1809750" cy="857250"/>
                </a:xfrm>
                <a:custGeom>
                  <a:avLst/>
                  <a:gdLst>
                    <a:gd name="connsiteX0" fmla="*/ 0 w 1809750"/>
                    <a:gd name="connsiteY0" fmla="*/ 0 h 857250"/>
                    <a:gd name="connsiteX1" fmla="*/ 685800 w 1809750"/>
                    <a:gd name="connsiteY1" fmla="*/ 466725 h 857250"/>
                    <a:gd name="connsiteX2" fmla="*/ 1362075 w 1809750"/>
                    <a:gd name="connsiteY2" fmla="*/ 781050 h 857250"/>
                    <a:gd name="connsiteX3" fmla="*/ 1809750 w 1809750"/>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1809750" h="857250">
                      <a:moveTo>
                        <a:pt x="0" y="0"/>
                      </a:moveTo>
                      <a:cubicBezTo>
                        <a:pt x="229394" y="168275"/>
                        <a:pt x="458788" y="336550"/>
                        <a:pt x="685800" y="466725"/>
                      </a:cubicBezTo>
                      <a:cubicBezTo>
                        <a:pt x="912812" y="596900"/>
                        <a:pt x="1174750" y="715963"/>
                        <a:pt x="1362075" y="781050"/>
                      </a:cubicBezTo>
                      <a:cubicBezTo>
                        <a:pt x="1549400" y="846137"/>
                        <a:pt x="1679575" y="851693"/>
                        <a:pt x="1809750" y="85725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406640" y="3810000"/>
                  <a:ext cx="219456" cy="164592"/>
                </a:xfrm>
                <a:custGeom>
                  <a:avLst/>
                  <a:gdLst>
                    <a:gd name="connsiteX0" fmla="*/ 0 w 1809750"/>
                    <a:gd name="connsiteY0" fmla="*/ 0 h 857250"/>
                    <a:gd name="connsiteX1" fmla="*/ 685800 w 1809750"/>
                    <a:gd name="connsiteY1" fmla="*/ 466725 h 857250"/>
                    <a:gd name="connsiteX2" fmla="*/ 1362075 w 1809750"/>
                    <a:gd name="connsiteY2" fmla="*/ 781050 h 857250"/>
                    <a:gd name="connsiteX3" fmla="*/ 1809750 w 1809750"/>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1809750" h="857250">
                      <a:moveTo>
                        <a:pt x="0" y="0"/>
                      </a:moveTo>
                      <a:cubicBezTo>
                        <a:pt x="229394" y="168275"/>
                        <a:pt x="458788" y="336550"/>
                        <a:pt x="685800" y="466725"/>
                      </a:cubicBezTo>
                      <a:cubicBezTo>
                        <a:pt x="912812" y="596900"/>
                        <a:pt x="1174750" y="715963"/>
                        <a:pt x="1362075" y="781050"/>
                      </a:cubicBezTo>
                      <a:cubicBezTo>
                        <a:pt x="1549400" y="846137"/>
                        <a:pt x="1679575" y="851693"/>
                        <a:pt x="1809750" y="85725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38" name="Straight Connector 37"/>
            <p:cNvCxnSpPr>
              <a:stCxn id="4" idx="0"/>
            </p:cNvCxnSpPr>
            <p:nvPr/>
          </p:nvCxnSpPr>
          <p:spPr>
            <a:xfrm rot="5400000" flipH="1" flipV="1">
              <a:off x="3474609" y="3056096"/>
              <a:ext cx="38689" cy="169889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520000" flipH="1" flipV="1">
              <a:off x="3480666" y="4507992"/>
              <a:ext cx="26573" cy="169889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9" name="Content Placeholder 2"/>
          <p:cNvSpPr>
            <a:spLocks noGrp="1"/>
          </p:cNvSpPr>
          <p:nvPr>
            <p:ph idx="1"/>
          </p:nvPr>
        </p:nvSpPr>
        <p:spPr>
          <a:xfrm>
            <a:off x="1066800" y="1371600"/>
            <a:ext cx="7772400" cy="1828800"/>
          </a:xfrm>
        </p:spPr>
        <p:txBody>
          <a:bodyPr>
            <a:normAutofit fontScale="92500"/>
          </a:bodyPr>
          <a:lstStyle/>
          <a:p>
            <a:r>
              <a:rPr lang="en-US" dirty="0" smtClean="0"/>
              <a:t>Right atrial myocytes isolated from normal vs. right ventricular </a:t>
            </a:r>
            <a:r>
              <a:rPr lang="en-US" dirty="0" err="1" smtClean="0"/>
              <a:t>tachypaced</a:t>
            </a:r>
            <a:r>
              <a:rPr lang="en-US" dirty="0" smtClean="0"/>
              <a:t> canine hearts</a:t>
            </a:r>
          </a:p>
          <a:p>
            <a:r>
              <a:rPr lang="en-US" dirty="0" smtClean="0"/>
              <a:t>Loaded with the calcium dye Fluo-4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Examples of </a:t>
            </a:r>
            <a:r>
              <a:rPr lang="en-US" sz="4400" dirty="0" err="1"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G</a:t>
            </a:r>
            <a:r>
              <a:rPr lang="en-US" sz="4400" baseline="-25000" dirty="0" err="1"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q</a:t>
            </a:r>
            <a:r>
              <a:rPr lang="en-US" sz="44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Signaling Evoked Ca</a:t>
            </a:r>
            <a:r>
              <a:rPr lang="en-US" sz="4400" baseline="300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2+</a:t>
            </a:r>
            <a:r>
              <a:rPr lang="en-US" sz="44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t>
            </a:r>
            <a:r>
              <a:rPr lang="en-US" sz="4400" dirty="0" err="1"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Dysregulation</a:t>
            </a:r>
            <a:endParaRPr lang="en-US" dirty="0"/>
          </a:p>
        </p:txBody>
      </p:sp>
      <p:grpSp>
        <p:nvGrpSpPr>
          <p:cNvPr id="47" name="Group 46"/>
          <p:cNvGrpSpPr/>
          <p:nvPr/>
        </p:nvGrpSpPr>
        <p:grpSpPr>
          <a:xfrm>
            <a:off x="1346713" y="2173432"/>
            <a:ext cx="3149087" cy="4362121"/>
            <a:chOff x="1346713" y="2173432"/>
            <a:chExt cx="3149087" cy="4362121"/>
          </a:xfrm>
        </p:grpSpPr>
        <p:grpSp>
          <p:nvGrpSpPr>
            <p:cNvPr id="5" name="Group 4"/>
            <p:cNvGrpSpPr>
              <a:grpSpLocks noChangeAspect="1"/>
            </p:cNvGrpSpPr>
            <p:nvPr/>
          </p:nvGrpSpPr>
          <p:grpSpPr>
            <a:xfrm>
              <a:off x="1346713" y="2173432"/>
              <a:ext cx="3149087" cy="1179368"/>
              <a:chOff x="533400" y="1760183"/>
              <a:chExt cx="3661725" cy="1371364"/>
            </a:xfrm>
          </p:grpSpPr>
          <p:pic>
            <p:nvPicPr>
              <p:cNvPr id="6" name="Picture 2"/>
              <p:cNvPicPr>
                <a:picLocks noChangeArrowheads="1"/>
              </p:cNvPicPr>
              <p:nvPr/>
            </p:nvPicPr>
            <p:blipFill>
              <a:blip r:embed="rId3" cstate="print"/>
              <a:srcRect t="15000" r="100" b="16875"/>
              <a:stretch>
                <a:fillRect/>
              </a:stretch>
            </p:blipFill>
            <p:spPr bwMode="auto">
              <a:xfrm>
                <a:off x="533400" y="2445747"/>
                <a:ext cx="3657600" cy="685800"/>
              </a:xfrm>
              <a:prstGeom prst="rect">
                <a:avLst/>
              </a:prstGeom>
              <a:noFill/>
              <a:ln w="9525">
                <a:noFill/>
                <a:miter lim="800000"/>
                <a:headEnd/>
                <a:tailEnd/>
              </a:ln>
              <a:effectLst/>
            </p:spPr>
          </p:pic>
          <p:pic>
            <p:nvPicPr>
              <p:cNvPr id="7" name="Picture 9"/>
              <p:cNvPicPr>
                <a:picLocks noChangeArrowheads="1"/>
              </p:cNvPicPr>
              <p:nvPr/>
            </p:nvPicPr>
            <p:blipFill>
              <a:blip r:embed="rId4" cstate="print"/>
              <a:srcRect l="5296" r="53"/>
              <a:stretch>
                <a:fillRect/>
              </a:stretch>
            </p:blipFill>
            <p:spPr bwMode="auto">
              <a:xfrm>
                <a:off x="537525" y="1760183"/>
                <a:ext cx="3657600" cy="685800"/>
              </a:xfrm>
              <a:prstGeom prst="rect">
                <a:avLst/>
              </a:prstGeom>
              <a:solidFill>
                <a:schemeClr val="tx1"/>
              </a:solidFill>
              <a:ln w="9525">
                <a:noFill/>
                <a:miter lim="800000"/>
                <a:headEnd/>
                <a:tailEnd/>
              </a:ln>
              <a:effectLst/>
            </p:spPr>
          </p:pic>
        </p:grpSp>
        <p:grpSp>
          <p:nvGrpSpPr>
            <p:cNvPr id="8" name="Group 7"/>
            <p:cNvGrpSpPr>
              <a:grpSpLocks noChangeAspect="1"/>
            </p:cNvGrpSpPr>
            <p:nvPr/>
          </p:nvGrpSpPr>
          <p:grpSpPr>
            <a:xfrm>
              <a:off x="1347385" y="3773528"/>
              <a:ext cx="3147743" cy="1179368"/>
              <a:chOff x="530829" y="3505436"/>
              <a:chExt cx="3660171" cy="1371364"/>
            </a:xfrm>
          </p:grpSpPr>
          <p:pic>
            <p:nvPicPr>
              <p:cNvPr id="9" name="Picture 4"/>
              <p:cNvPicPr>
                <a:picLocks noChangeArrowheads="1"/>
              </p:cNvPicPr>
              <p:nvPr/>
            </p:nvPicPr>
            <p:blipFill>
              <a:blip r:embed="rId5" cstate="print"/>
              <a:srcRect l="33544" t="8572" r="100" b="17143"/>
              <a:stretch>
                <a:fillRect/>
              </a:stretch>
            </p:blipFill>
            <p:spPr bwMode="auto">
              <a:xfrm>
                <a:off x="533400" y="4191000"/>
                <a:ext cx="3657600" cy="685800"/>
              </a:xfrm>
              <a:prstGeom prst="rect">
                <a:avLst/>
              </a:prstGeom>
              <a:noFill/>
              <a:ln w="9525">
                <a:noFill/>
                <a:miter lim="800000"/>
                <a:headEnd/>
                <a:tailEnd/>
              </a:ln>
              <a:effectLst/>
            </p:spPr>
          </p:pic>
          <p:pic>
            <p:nvPicPr>
              <p:cNvPr id="10" name="Picture 12"/>
              <p:cNvPicPr>
                <a:picLocks noChangeArrowheads="1"/>
              </p:cNvPicPr>
              <p:nvPr/>
            </p:nvPicPr>
            <p:blipFill>
              <a:blip r:embed="rId6" cstate="print"/>
              <a:srcRect l="37123" r="53"/>
              <a:stretch>
                <a:fillRect/>
              </a:stretch>
            </p:blipFill>
            <p:spPr bwMode="auto">
              <a:xfrm>
                <a:off x="530829" y="3505436"/>
                <a:ext cx="3657600" cy="685800"/>
              </a:xfrm>
              <a:prstGeom prst="rect">
                <a:avLst/>
              </a:prstGeom>
              <a:solidFill>
                <a:schemeClr val="tx1"/>
              </a:solidFill>
              <a:ln w="9525">
                <a:noFill/>
                <a:miter lim="800000"/>
                <a:headEnd/>
                <a:tailEnd/>
              </a:ln>
              <a:effectLst/>
            </p:spPr>
          </p:pic>
        </p:grpSp>
        <p:grpSp>
          <p:nvGrpSpPr>
            <p:cNvPr id="11" name="Group 10"/>
            <p:cNvGrpSpPr>
              <a:grpSpLocks noChangeAspect="1"/>
            </p:cNvGrpSpPr>
            <p:nvPr/>
          </p:nvGrpSpPr>
          <p:grpSpPr>
            <a:xfrm>
              <a:off x="1347996" y="5410203"/>
              <a:ext cx="3146521" cy="1125350"/>
              <a:chOff x="532260" y="5168460"/>
              <a:chExt cx="3658739" cy="1308540"/>
            </a:xfrm>
          </p:grpSpPr>
          <p:pic>
            <p:nvPicPr>
              <p:cNvPr id="12" name="Picture 6"/>
              <p:cNvPicPr>
                <a:picLocks noChangeArrowheads="1"/>
              </p:cNvPicPr>
              <p:nvPr/>
            </p:nvPicPr>
            <p:blipFill>
              <a:blip r:embed="rId7" cstate="print"/>
              <a:srcRect l="50000" t="7500" r="100" b="15000"/>
              <a:stretch>
                <a:fillRect/>
              </a:stretch>
            </p:blipFill>
            <p:spPr bwMode="auto">
              <a:xfrm>
                <a:off x="533399" y="5791200"/>
                <a:ext cx="3657600" cy="685800"/>
              </a:xfrm>
              <a:prstGeom prst="rect">
                <a:avLst/>
              </a:prstGeom>
              <a:noFill/>
              <a:ln w="9525">
                <a:noFill/>
                <a:miter lim="800000"/>
                <a:headEnd/>
                <a:tailEnd/>
              </a:ln>
              <a:effectLst/>
            </p:spPr>
          </p:pic>
          <p:pic>
            <p:nvPicPr>
              <p:cNvPr id="13" name="Picture 14"/>
              <p:cNvPicPr>
                <a:picLocks noChangeArrowheads="1"/>
              </p:cNvPicPr>
              <p:nvPr/>
            </p:nvPicPr>
            <p:blipFill>
              <a:blip r:embed="rId8" cstate="print"/>
              <a:srcRect l="52689"/>
              <a:stretch>
                <a:fillRect/>
              </a:stretch>
            </p:blipFill>
            <p:spPr bwMode="auto">
              <a:xfrm>
                <a:off x="532260" y="5168460"/>
                <a:ext cx="3657600" cy="685800"/>
              </a:xfrm>
              <a:prstGeom prst="rect">
                <a:avLst/>
              </a:prstGeom>
              <a:solidFill>
                <a:schemeClr val="tx1"/>
              </a:solidFill>
              <a:ln w="9525">
                <a:noFill/>
                <a:miter lim="800000"/>
                <a:headEnd/>
                <a:tailEnd/>
              </a:ln>
              <a:effectLst/>
            </p:spPr>
          </p:pic>
        </p:grpSp>
      </p:grpSp>
      <p:sp>
        <p:nvSpPr>
          <p:cNvPr id="14" name="TextBox 13"/>
          <p:cNvSpPr txBox="1"/>
          <p:nvPr/>
        </p:nvSpPr>
        <p:spPr>
          <a:xfrm>
            <a:off x="2423364" y="1447800"/>
            <a:ext cx="995785" cy="369332"/>
          </a:xfrm>
          <a:prstGeom prst="rect">
            <a:avLst/>
          </a:prstGeom>
          <a:noFill/>
        </p:spPr>
        <p:txBody>
          <a:bodyPr wrap="none" lIns="0" tIns="0" rIns="0" bIns="0" rtlCol="0">
            <a:spAutoFit/>
          </a:bodyPr>
          <a:lstStyle/>
          <a:p>
            <a:pPr algn="ctr"/>
            <a:r>
              <a:rPr lang="en-US" sz="2400" dirty="0" smtClean="0"/>
              <a:t>Control</a:t>
            </a:r>
            <a:endParaRPr lang="en-US" sz="2400" dirty="0"/>
          </a:p>
        </p:txBody>
      </p:sp>
      <p:sp>
        <p:nvSpPr>
          <p:cNvPr id="15" name="TextBox 14"/>
          <p:cNvSpPr txBox="1"/>
          <p:nvPr/>
        </p:nvSpPr>
        <p:spPr>
          <a:xfrm>
            <a:off x="5789022" y="1447800"/>
            <a:ext cx="2650021" cy="369332"/>
          </a:xfrm>
          <a:prstGeom prst="rect">
            <a:avLst/>
          </a:prstGeom>
          <a:noFill/>
        </p:spPr>
        <p:txBody>
          <a:bodyPr wrap="none" lIns="0" tIns="0" rIns="0" bIns="0" rtlCol="0">
            <a:spAutoFit/>
          </a:bodyPr>
          <a:lstStyle/>
          <a:p>
            <a:pPr algn="ctr"/>
            <a:r>
              <a:rPr lang="en-US" sz="2400" dirty="0" smtClean="0"/>
              <a:t>10 </a:t>
            </a:r>
            <a:r>
              <a:rPr lang="en-US" sz="2400" dirty="0" err="1" smtClean="0">
                <a:latin typeface="Symbol" pitchFamily="18" charset="2"/>
              </a:rPr>
              <a:t>m</a:t>
            </a:r>
            <a:r>
              <a:rPr lang="en-US" sz="2400" dirty="0" err="1" smtClean="0"/>
              <a:t>M</a:t>
            </a:r>
            <a:r>
              <a:rPr lang="en-US" sz="2400" dirty="0" smtClean="0"/>
              <a:t> </a:t>
            </a:r>
            <a:r>
              <a:rPr lang="en-US" sz="2400" dirty="0" err="1" smtClean="0"/>
              <a:t>Phenylephrine</a:t>
            </a:r>
            <a:endParaRPr lang="en-US" sz="2400" dirty="0"/>
          </a:p>
        </p:txBody>
      </p:sp>
      <p:grpSp>
        <p:nvGrpSpPr>
          <p:cNvPr id="46" name="Group 45"/>
          <p:cNvGrpSpPr/>
          <p:nvPr/>
        </p:nvGrpSpPr>
        <p:grpSpPr>
          <a:xfrm>
            <a:off x="4828032" y="2610716"/>
            <a:ext cx="381000" cy="3514562"/>
            <a:chOff x="4762500" y="2610716"/>
            <a:chExt cx="381000" cy="3514562"/>
          </a:xfrm>
        </p:grpSpPr>
        <p:sp>
          <p:nvSpPr>
            <p:cNvPr id="33" name="Right Arrow 32"/>
            <p:cNvSpPr/>
            <p:nvPr/>
          </p:nvSpPr>
          <p:spPr>
            <a:xfrm>
              <a:off x="4762500" y="2610716"/>
              <a:ext cx="381000" cy="304800"/>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ight Arrow 33"/>
            <p:cNvSpPr/>
            <p:nvPr/>
          </p:nvSpPr>
          <p:spPr>
            <a:xfrm>
              <a:off x="4762500" y="5820478"/>
              <a:ext cx="381000" cy="304800"/>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ight Arrow 34"/>
            <p:cNvSpPr/>
            <p:nvPr/>
          </p:nvSpPr>
          <p:spPr>
            <a:xfrm>
              <a:off x="4762500" y="4210812"/>
              <a:ext cx="381000" cy="304800"/>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44"/>
          <p:cNvGrpSpPr/>
          <p:nvPr/>
        </p:nvGrpSpPr>
        <p:grpSpPr>
          <a:xfrm>
            <a:off x="5541264" y="1905000"/>
            <a:ext cx="3145536" cy="4624900"/>
            <a:chOff x="5541264" y="1905000"/>
            <a:chExt cx="3145536" cy="4624900"/>
          </a:xfrm>
        </p:grpSpPr>
        <p:grpSp>
          <p:nvGrpSpPr>
            <p:cNvPr id="42" name="Group 41"/>
            <p:cNvGrpSpPr/>
            <p:nvPr/>
          </p:nvGrpSpPr>
          <p:grpSpPr>
            <a:xfrm>
              <a:off x="5541264" y="1905000"/>
              <a:ext cx="3145536" cy="1441064"/>
              <a:chOff x="5541264" y="1905000"/>
              <a:chExt cx="3145536" cy="1441064"/>
            </a:xfrm>
          </p:grpSpPr>
          <p:grpSp>
            <p:nvGrpSpPr>
              <p:cNvPr id="16" name="Group 15"/>
              <p:cNvGrpSpPr>
                <a:grpSpLocks noChangeAspect="1"/>
              </p:cNvGrpSpPr>
              <p:nvPr/>
            </p:nvGrpSpPr>
            <p:grpSpPr>
              <a:xfrm>
                <a:off x="5541264" y="2180169"/>
                <a:ext cx="3145536" cy="1165895"/>
                <a:chOff x="4953297" y="1709928"/>
                <a:chExt cx="3657600" cy="1355693"/>
              </a:xfrm>
            </p:grpSpPr>
            <p:pic>
              <p:nvPicPr>
                <p:cNvPr id="17" name="Picture 3"/>
                <p:cNvPicPr>
                  <a:picLocks noChangeArrowheads="1"/>
                </p:cNvPicPr>
                <p:nvPr/>
              </p:nvPicPr>
              <p:blipFill>
                <a:blip r:embed="rId9" cstate="print"/>
                <a:srcRect l="100" t="15000" r="100" b="15000"/>
                <a:stretch>
                  <a:fillRect/>
                </a:stretch>
              </p:blipFill>
              <p:spPr bwMode="auto">
                <a:xfrm>
                  <a:off x="4953297" y="2379821"/>
                  <a:ext cx="3657600" cy="685800"/>
                </a:xfrm>
                <a:prstGeom prst="rect">
                  <a:avLst/>
                </a:prstGeom>
                <a:noFill/>
                <a:ln w="9525">
                  <a:noFill/>
                  <a:miter lim="800000"/>
                  <a:headEnd/>
                  <a:tailEnd/>
                </a:ln>
                <a:effectLst/>
              </p:spPr>
            </p:pic>
            <p:pic>
              <p:nvPicPr>
                <p:cNvPr id="18" name="Picture 10"/>
                <p:cNvPicPr>
                  <a:picLocks noChangeArrowheads="1"/>
                </p:cNvPicPr>
                <p:nvPr/>
              </p:nvPicPr>
              <p:blipFill>
                <a:blip r:embed="rId10" cstate="print"/>
                <a:srcRect l="5349" r="53"/>
                <a:stretch>
                  <a:fillRect/>
                </a:stretch>
              </p:blipFill>
              <p:spPr bwMode="auto">
                <a:xfrm>
                  <a:off x="4953297" y="1709928"/>
                  <a:ext cx="3657600" cy="685800"/>
                </a:xfrm>
                <a:prstGeom prst="rect">
                  <a:avLst/>
                </a:prstGeom>
                <a:solidFill>
                  <a:schemeClr val="tx1"/>
                </a:solidFill>
                <a:ln w="9525">
                  <a:noFill/>
                  <a:miter lim="800000"/>
                  <a:headEnd/>
                  <a:tailEnd/>
                </a:ln>
                <a:effectLst/>
              </p:spPr>
            </p:pic>
            <p:cxnSp>
              <p:nvCxnSpPr>
                <p:cNvPr id="19" name="Straight Arrow Connector 18"/>
                <p:cNvCxnSpPr/>
                <p:nvPr/>
              </p:nvCxnSpPr>
              <p:spPr>
                <a:xfrm rot="10800000" flipV="1">
                  <a:off x="5105400" y="2819400"/>
                  <a:ext cx="228600" cy="17621"/>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5105400" y="2573178"/>
                  <a:ext cx="304800" cy="17621"/>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5445304" y="2684621"/>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557965" y="1905000"/>
                <a:ext cx="3112134" cy="276999"/>
              </a:xfrm>
              <a:prstGeom prst="rect">
                <a:avLst/>
              </a:prstGeom>
              <a:noFill/>
            </p:spPr>
            <p:txBody>
              <a:bodyPr wrap="none" lIns="0" tIns="0" rIns="0" bIns="0" rtlCol="0">
                <a:spAutoFit/>
              </a:bodyPr>
              <a:lstStyle/>
              <a:p>
                <a:r>
                  <a:rPr lang="en-US" dirty="0" smtClean="0"/>
                  <a:t>Discordant </a:t>
                </a:r>
                <a:r>
                  <a:rPr lang="en-US" dirty="0" err="1" smtClean="0"/>
                  <a:t>Subcellular</a:t>
                </a:r>
                <a:r>
                  <a:rPr lang="en-US" dirty="0" smtClean="0"/>
                  <a:t>  </a:t>
                </a:r>
                <a:r>
                  <a:rPr lang="en-US" dirty="0" err="1" smtClean="0"/>
                  <a:t>Alternans</a:t>
                </a:r>
                <a:endParaRPr lang="en-US" dirty="0"/>
              </a:p>
            </p:txBody>
          </p:sp>
        </p:grpSp>
        <p:grpSp>
          <p:nvGrpSpPr>
            <p:cNvPr id="43" name="Group 42"/>
            <p:cNvGrpSpPr/>
            <p:nvPr/>
          </p:nvGrpSpPr>
          <p:grpSpPr>
            <a:xfrm>
              <a:off x="5541264" y="3505200"/>
              <a:ext cx="3145536" cy="1447800"/>
              <a:chOff x="5541264" y="3505200"/>
              <a:chExt cx="3145536" cy="1447800"/>
            </a:xfrm>
          </p:grpSpPr>
          <p:grpSp>
            <p:nvGrpSpPr>
              <p:cNvPr id="22" name="Group 21"/>
              <p:cNvGrpSpPr>
                <a:grpSpLocks noChangeAspect="1"/>
              </p:cNvGrpSpPr>
              <p:nvPr/>
            </p:nvGrpSpPr>
            <p:grpSpPr>
              <a:xfrm>
                <a:off x="5541264" y="3773424"/>
                <a:ext cx="3145536" cy="1179576"/>
                <a:chOff x="4953297" y="3429000"/>
                <a:chExt cx="3657600" cy="1371600"/>
              </a:xfrm>
            </p:grpSpPr>
            <p:pic>
              <p:nvPicPr>
                <p:cNvPr id="23" name="Picture 5"/>
                <p:cNvPicPr>
                  <a:picLocks noChangeArrowheads="1"/>
                </p:cNvPicPr>
                <p:nvPr/>
              </p:nvPicPr>
              <p:blipFill>
                <a:blip r:embed="rId11" cstate="print"/>
                <a:srcRect l="33544" t="14286" r="100" b="34286"/>
                <a:stretch>
                  <a:fillRect/>
                </a:stretch>
              </p:blipFill>
              <p:spPr bwMode="auto">
                <a:xfrm>
                  <a:off x="4953297" y="4114800"/>
                  <a:ext cx="3657600" cy="685800"/>
                </a:xfrm>
                <a:prstGeom prst="rect">
                  <a:avLst/>
                </a:prstGeom>
                <a:noFill/>
                <a:ln w="9525">
                  <a:noFill/>
                  <a:miter lim="800000"/>
                  <a:headEnd/>
                  <a:tailEnd/>
                </a:ln>
                <a:effectLst/>
              </p:spPr>
            </p:pic>
            <p:pic>
              <p:nvPicPr>
                <p:cNvPr id="24" name="Picture 13"/>
                <p:cNvPicPr>
                  <a:picLocks noChangeArrowheads="1"/>
                </p:cNvPicPr>
                <p:nvPr/>
              </p:nvPicPr>
              <p:blipFill>
                <a:blip r:embed="rId12" cstate="print"/>
                <a:srcRect l="37337"/>
                <a:stretch>
                  <a:fillRect/>
                </a:stretch>
              </p:blipFill>
              <p:spPr bwMode="auto">
                <a:xfrm>
                  <a:off x="4953306" y="3429000"/>
                  <a:ext cx="3657583" cy="685800"/>
                </a:xfrm>
                <a:prstGeom prst="rect">
                  <a:avLst/>
                </a:prstGeom>
                <a:solidFill>
                  <a:schemeClr val="tx1"/>
                </a:solidFill>
                <a:ln w="9525">
                  <a:noFill/>
                  <a:miter lim="800000"/>
                  <a:headEnd/>
                  <a:tailEnd/>
                </a:ln>
                <a:effectLst/>
              </p:spPr>
            </p:pic>
            <p:cxnSp>
              <p:nvCxnSpPr>
                <p:cNvPr id="25" name="Straight Arrow Connector 24"/>
                <p:cNvCxnSpPr/>
                <p:nvPr/>
              </p:nvCxnSpPr>
              <p:spPr>
                <a:xfrm rot="10800000">
                  <a:off x="6781800" y="4648200"/>
                  <a:ext cx="3048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8239874" y="4570411"/>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7086600" y="4267200"/>
                  <a:ext cx="3048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203527" y="3505200"/>
                <a:ext cx="1821011" cy="276999"/>
              </a:xfrm>
              <a:prstGeom prst="rect">
                <a:avLst/>
              </a:prstGeom>
              <a:noFill/>
            </p:spPr>
            <p:txBody>
              <a:bodyPr wrap="none" lIns="0" tIns="0" rIns="0" bIns="0" rtlCol="0">
                <a:spAutoFit/>
              </a:bodyPr>
              <a:lstStyle/>
              <a:p>
                <a:r>
                  <a:rPr lang="en-US" dirty="0" smtClean="0"/>
                  <a:t>“Stimulated” Waves</a:t>
                </a:r>
                <a:endParaRPr lang="en-US" dirty="0"/>
              </a:p>
            </p:txBody>
          </p:sp>
        </p:grpSp>
        <p:grpSp>
          <p:nvGrpSpPr>
            <p:cNvPr id="44" name="Group 43"/>
            <p:cNvGrpSpPr/>
            <p:nvPr/>
          </p:nvGrpSpPr>
          <p:grpSpPr>
            <a:xfrm>
              <a:off x="5541264" y="5133201"/>
              <a:ext cx="3145536" cy="1396699"/>
              <a:chOff x="5541264" y="5133201"/>
              <a:chExt cx="3145536" cy="1396699"/>
            </a:xfrm>
          </p:grpSpPr>
          <p:grpSp>
            <p:nvGrpSpPr>
              <p:cNvPr id="28" name="Group 27"/>
              <p:cNvGrpSpPr>
                <a:grpSpLocks noChangeAspect="1"/>
              </p:cNvGrpSpPr>
              <p:nvPr/>
            </p:nvGrpSpPr>
            <p:grpSpPr>
              <a:xfrm>
                <a:off x="5541264" y="5415856"/>
                <a:ext cx="3145536" cy="1114044"/>
                <a:chOff x="4953297" y="5257800"/>
                <a:chExt cx="3657600" cy="1295400"/>
              </a:xfrm>
            </p:grpSpPr>
            <p:pic>
              <p:nvPicPr>
                <p:cNvPr id="29" name="Picture 7"/>
                <p:cNvPicPr>
                  <a:picLocks noChangeArrowheads="1"/>
                </p:cNvPicPr>
                <p:nvPr/>
              </p:nvPicPr>
              <p:blipFill>
                <a:blip r:embed="rId13" cstate="print"/>
                <a:srcRect l="32291" t="22500" r="17709" b="11250"/>
                <a:stretch>
                  <a:fillRect/>
                </a:stretch>
              </p:blipFill>
              <p:spPr bwMode="auto">
                <a:xfrm>
                  <a:off x="4953297" y="5867400"/>
                  <a:ext cx="3657600" cy="685800"/>
                </a:xfrm>
                <a:prstGeom prst="rect">
                  <a:avLst/>
                </a:prstGeom>
                <a:noFill/>
                <a:ln w="9525">
                  <a:noFill/>
                  <a:miter lim="800000"/>
                  <a:headEnd/>
                  <a:tailEnd/>
                </a:ln>
                <a:effectLst/>
              </p:spPr>
            </p:pic>
            <p:pic>
              <p:nvPicPr>
                <p:cNvPr id="30" name="Picture 15"/>
                <p:cNvPicPr>
                  <a:picLocks noChangeArrowheads="1"/>
                </p:cNvPicPr>
                <p:nvPr/>
              </p:nvPicPr>
              <p:blipFill>
                <a:blip r:embed="rId14" cstate="print"/>
                <a:srcRect l="35788" r="16833"/>
                <a:stretch>
                  <a:fillRect/>
                </a:stretch>
              </p:blipFill>
              <p:spPr bwMode="auto">
                <a:xfrm>
                  <a:off x="4953297" y="5257800"/>
                  <a:ext cx="3657600" cy="685800"/>
                </a:xfrm>
                <a:prstGeom prst="rect">
                  <a:avLst/>
                </a:prstGeom>
                <a:solidFill>
                  <a:schemeClr val="tx1"/>
                </a:solidFill>
                <a:ln w="9525">
                  <a:noFill/>
                  <a:miter lim="800000"/>
                  <a:headEnd/>
                  <a:tailEnd/>
                </a:ln>
                <a:effectLst/>
              </p:spPr>
            </p:pic>
            <p:cxnSp>
              <p:nvCxnSpPr>
                <p:cNvPr id="31" name="Straight Arrow Connector 30"/>
                <p:cNvCxnSpPr/>
                <p:nvPr/>
              </p:nvCxnSpPr>
              <p:spPr>
                <a:xfrm rot="1980000">
                  <a:off x="6592586" y="5334000"/>
                  <a:ext cx="152400" cy="152400"/>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980000">
                  <a:off x="6589417" y="5761991"/>
                  <a:ext cx="152400" cy="152400"/>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957369" y="5133201"/>
                <a:ext cx="2313326" cy="276999"/>
              </a:xfrm>
              <a:prstGeom prst="rect">
                <a:avLst/>
              </a:prstGeom>
              <a:noFill/>
            </p:spPr>
            <p:txBody>
              <a:bodyPr wrap="none" lIns="0" tIns="0" rIns="0" bIns="0" rtlCol="0">
                <a:spAutoFit/>
              </a:bodyPr>
              <a:lstStyle/>
              <a:p>
                <a:r>
                  <a:rPr lang="en-US" dirty="0" smtClean="0"/>
                  <a:t>Repetitive Extra Systoles</a:t>
                </a:r>
                <a:endParaRPr lang="en-US" dirty="0"/>
              </a:p>
            </p:txBody>
          </p:sp>
        </p:grpSp>
      </p:grpSp>
      <p:sp>
        <p:nvSpPr>
          <p:cNvPr id="48" name="Rectangle 47"/>
          <p:cNvSpPr/>
          <p:nvPr/>
        </p:nvSpPr>
        <p:spPr>
          <a:xfrm>
            <a:off x="5410200" y="1905000"/>
            <a:ext cx="3352800" cy="1524000"/>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5410200" y="3505200"/>
            <a:ext cx="3352800" cy="1524000"/>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5410200" y="5105400"/>
            <a:ext cx="3352800" cy="1524000"/>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49" grpId="1"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YM-58483 Abolishes Discordant </a:t>
            </a:r>
            <a:r>
              <a:rPr lang="en-US" sz="4400" dirty="0" err="1" smtClean="0"/>
              <a:t>Subcellular</a:t>
            </a:r>
            <a:r>
              <a:rPr lang="en-US" sz="4400" dirty="0" smtClean="0"/>
              <a:t> Ca</a:t>
            </a:r>
            <a:r>
              <a:rPr lang="en-US" sz="4400" baseline="30000" dirty="0" smtClean="0"/>
              <a:t>2+</a:t>
            </a:r>
            <a:r>
              <a:rPr lang="en-US" sz="4400" dirty="0" smtClean="0"/>
              <a:t> </a:t>
            </a:r>
            <a:r>
              <a:rPr lang="en-US" sz="4400" dirty="0" err="1" smtClean="0"/>
              <a:t>Alternans</a:t>
            </a:r>
            <a:endParaRPr lang="en-US" dirty="0"/>
          </a:p>
        </p:txBody>
      </p:sp>
      <p:grpSp>
        <p:nvGrpSpPr>
          <p:cNvPr id="4" name="Group 29"/>
          <p:cNvGrpSpPr>
            <a:grpSpLocks noChangeAspect="1"/>
          </p:cNvGrpSpPr>
          <p:nvPr/>
        </p:nvGrpSpPr>
        <p:grpSpPr>
          <a:xfrm>
            <a:off x="1419162" y="1524000"/>
            <a:ext cx="7343838" cy="990600"/>
            <a:chOff x="443512" y="953691"/>
            <a:chExt cx="8251503" cy="1113031"/>
          </a:xfrm>
        </p:grpSpPr>
        <p:grpSp>
          <p:nvGrpSpPr>
            <p:cNvPr id="5" name="Group 28"/>
            <p:cNvGrpSpPr/>
            <p:nvPr/>
          </p:nvGrpSpPr>
          <p:grpSpPr>
            <a:xfrm>
              <a:off x="461820" y="1267051"/>
              <a:ext cx="8233195" cy="799671"/>
              <a:chOff x="461820" y="1267051"/>
              <a:chExt cx="8233195" cy="799671"/>
            </a:xfrm>
          </p:grpSpPr>
          <p:pic>
            <p:nvPicPr>
              <p:cNvPr id="7" name="Picture 2"/>
              <p:cNvPicPr>
                <a:picLocks noChangeArrowheads="1"/>
              </p:cNvPicPr>
              <p:nvPr/>
            </p:nvPicPr>
            <p:blipFill>
              <a:blip r:embed="rId2" cstate="print"/>
              <a:srcRect l="100" t="7500" r="100" b="9375"/>
              <a:stretch>
                <a:fillRect/>
              </a:stretch>
            </p:blipFill>
            <p:spPr bwMode="auto">
              <a:xfrm>
                <a:off x="465415" y="1686674"/>
                <a:ext cx="8229600" cy="380048"/>
              </a:xfrm>
              <a:prstGeom prst="rect">
                <a:avLst/>
              </a:prstGeom>
              <a:noFill/>
              <a:ln w="9525">
                <a:noFill/>
                <a:miter lim="800000"/>
                <a:headEnd/>
                <a:tailEnd/>
              </a:ln>
              <a:effectLst/>
            </p:spPr>
          </p:pic>
          <p:pic>
            <p:nvPicPr>
              <p:cNvPr id="8" name="Picture 8"/>
              <p:cNvPicPr>
                <a:picLocks noChangeArrowheads="1"/>
              </p:cNvPicPr>
              <p:nvPr/>
            </p:nvPicPr>
            <p:blipFill>
              <a:blip r:embed="rId3" cstate="print"/>
              <a:srcRect l="5242" r="53"/>
              <a:stretch>
                <a:fillRect/>
              </a:stretch>
            </p:blipFill>
            <p:spPr bwMode="auto">
              <a:xfrm>
                <a:off x="461820" y="1267051"/>
                <a:ext cx="8224980" cy="457200"/>
              </a:xfrm>
              <a:prstGeom prst="rect">
                <a:avLst/>
              </a:prstGeom>
              <a:solidFill>
                <a:schemeClr val="tx1"/>
              </a:solidFill>
              <a:ln w="9525">
                <a:noFill/>
                <a:miter lim="800000"/>
                <a:headEnd/>
                <a:tailEnd/>
              </a:ln>
              <a:effectLst/>
            </p:spPr>
          </p:pic>
        </p:grpSp>
        <p:sp>
          <p:nvSpPr>
            <p:cNvPr id="6" name="TextBox 5"/>
            <p:cNvSpPr txBox="1"/>
            <p:nvPr/>
          </p:nvSpPr>
          <p:spPr>
            <a:xfrm>
              <a:off x="443512" y="953691"/>
              <a:ext cx="3257302" cy="276999"/>
            </a:xfrm>
            <a:prstGeom prst="rect">
              <a:avLst/>
            </a:prstGeom>
            <a:noFill/>
          </p:spPr>
          <p:txBody>
            <a:bodyPr wrap="none" lIns="0" tIns="0" rIns="0" bIns="0" rtlCol="0">
              <a:spAutoFit/>
            </a:bodyPr>
            <a:lstStyle/>
            <a:p>
              <a:r>
                <a:rPr lang="en-US" dirty="0" smtClean="0"/>
                <a:t>Control (0.5 Hz stimulation rate)</a:t>
              </a:r>
              <a:endParaRPr lang="en-US" dirty="0"/>
            </a:p>
          </p:txBody>
        </p:sp>
      </p:grpSp>
      <p:grpSp>
        <p:nvGrpSpPr>
          <p:cNvPr id="9" name="Group 20"/>
          <p:cNvGrpSpPr>
            <a:grpSpLocks noChangeAspect="1"/>
          </p:cNvGrpSpPr>
          <p:nvPr/>
        </p:nvGrpSpPr>
        <p:grpSpPr>
          <a:xfrm>
            <a:off x="1419162" y="3670538"/>
            <a:ext cx="7343838" cy="983009"/>
            <a:chOff x="443512" y="3228201"/>
            <a:chExt cx="8251503" cy="1104504"/>
          </a:xfrm>
        </p:grpSpPr>
        <p:pic>
          <p:nvPicPr>
            <p:cNvPr id="10" name="Picture 4"/>
            <p:cNvPicPr>
              <a:picLocks noChangeArrowheads="1"/>
            </p:cNvPicPr>
            <p:nvPr/>
          </p:nvPicPr>
          <p:blipFill>
            <a:blip r:embed="rId4" cstate="print"/>
            <a:srcRect l="100" t="5714" r="100" b="15238"/>
            <a:stretch>
              <a:fillRect/>
            </a:stretch>
          </p:blipFill>
          <p:spPr bwMode="auto">
            <a:xfrm>
              <a:off x="465415" y="3948657"/>
              <a:ext cx="8229600" cy="384048"/>
            </a:xfrm>
            <a:prstGeom prst="rect">
              <a:avLst/>
            </a:prstGeom>
            <a:noFill/>
            <a:ln w="9525">
              <a:noFill/>
              <a:miter lim="800000"/>
              <a:headEnd/>
              <a:tailEnd/>
            </a:ln>
            <a:effectLst/>
          </p:spPr>
        </p:pic>
        <p:pic>
          <p:nvPicPr>
            <p:cNvPr id="11" name="Picture 10"/>
            <p:cNvPicPr>
              <a:picLocks noChangeArrowheads="1"/>
            </p:cNvPicPr>
            <p:nvPr/>
          </p:nvPicPr>
          <p:blipFill>
            <a:blip r:embed="rId5" cstate="print"/>
            <a:srcRect l="5242" r="53"/>
            <a:stretch>
              <a:fillRect/>
            </a:stretch>
          </p:blipFill>
          <p:spPr bwMode="auto">
            <a:xfrm>
              <a:off x="461820" y="3505200"/>
              <a:ext cx="8224980" cy="457200"/>
            </a:xfrm>
            <a:prstGeom prst="rect">
              <a:avLst/>
            </a:prstGeom>
            <a:solidFill>
              <a:schemeClr val="tx1"/>
            </a:solidFill>
            <a:ln w="9525">
              <a:noFill/>
              <a:miter lim="800000"/>
              <a:headEnd/>
              <a:tailEnd/>
            </a:ln>
            <a:effectLst/>
          </p:spPr>
        </p:pic>
        <p:sp>
          <p:nvSpPr>
            <p:cNvPr id="12" name="TextBox 11"/>
            <p:cNvSpPr txBox="1"/>
            <p:nvPr/>
          </p:nvSpPr>
          <p:spPr>
            <a:xfrm>
              <a:off x="443512" y="3228201"/>
              <a:ext cx="2341025"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PE + YM-58483</a:t>
              </a:r>
              <a:endParaRPr lang="en-US" dirty="0"/>
            </a:p>
          </p:txBody>
        </p:sp>
      </p:grpSp>
      <p:grpSp>
        <p:nvGrpSpPr>
          <p:cNvPr id="13" name="Group 27"/>
          <p:cNvGrpSpPr>
            <a:grpSpLocks noChangeAspect="1"/>
          </p:cNvGrpSpPr>
          <p:nvPr/>
        </p:nvGrpSpPr>
        <p:grpSpPr>
          <a:xfrm>
            <a:off x="1419162" y="5819001"/>
            <a:ext cx="7343838" cy="980291"/>
            <a:chOff x="443512" y="5438001"/>
            <a:chExt cx="8251503" cy="1101456"/>
          </a:xfrm>
        </p:grpSpPr>
        <p:pic>
          <p:nvPicPr>
            <p:cNvPr id="14" name="Picture 6"/>
            <p:cNvPicPr>
              <a:picLocks noChangeArrowheads="1"/>
            </p:cNvPicPr>
            <p:nvPr/>
          </p:nvPicPr>
          <p:blipFill>
            <a:blip r:embed="rId6" cstate="print"/>
            <a:srcRect l="100" t="7500" r="100" b="26250"/>
            <a:stretch>
              <a:fillRect/>
            </a:stretch>
          </p:blipFill>
          <p:spPr bwMode="auto">
            <a:xfrm>
              <a:off x="465415" y="6155409"/>
              <a:ext cx="8229600" cy="384048"/>
            </a:xfrm>
            <a:prstGeom prst="rect">
              <a:avLst/>
            </a:prstGeom>
            <a:noFill/>
            <a:ln w="9525">
              <a:noFill/>
              <a:miter lim="800000"/>
              <a:headEnd/>
              <a:tailEnd/>
            </a:ln>
            <a:effectLst/>
          </p:spPr>
        </p:pic>
        <p:pic>
          <p:nvPicPr>
            <p:cNvPr id="15" name="Picture 12"/>
            <p:cNvPicPr>
              <a:picLocks noChangeArrowheads="1"/>
            </p:cNvPicPr>
            <p:nvPr/>
          </p:nvPicPr>
          <p:blipFill>
            <a:blip r:embed="rId7" cstate="print"/>
            <a:srcRect l="5242" r="53"/>
            <a:stretch>
              <a:fillRect/>
            </a:stretch>
          </p:blipFill>
          <p:spPr bwMode="auto">
            <a:xfrm>
              <a:off x="461820" y="5715000"/>
              <a:ext cx="8224980" cy="457200"/>
            </a:xfrm>
            <a:prstGeom prst="rect">
              <a:avLst/>
            </a:prstGeom>
            <a:solidFill>
              <a:schemeClr val="tx1"/>
            </a:solidFill>
            <a:ln w="9525">
              <a:noFill/>
              <a:miter lim="800000"/>
              <a:headEnd/>
              <a:tailEnd/>
            </a:ln>
            <a:effectLst/>
          </p:spPr>
        </p:pic>
        <p:sp>
          <p:nvSpPr>
            <p:cNvPr id="16" name="TextBox 15"/>
            <p:cNvSpPr txBox="1"/>
            <p:nvPr/>
          </p:nvSpPr>
          <p:spPr>
            <a:xfrm>
              <a:off x="443512" y="5438001"/>
              <a:ext cx="2039020" cy="276999"/>
            </a:xfrm>
            <a:prstGeom prst="rect">
              <a:avLst/>
            </a:prstGeom>
            <a:noFill/>
          </p:spPr>
          <p:txBody>
            <a:bodyPr wrap="none" lIns="0" tIns="0" rIns="0" bIns="0" rtlCol="0">
              <a:spAutoFit/>
            </a:bodyPr>
            <a:lstStyle/>
            <a:p>
              <a:r>
                <a:rPr lang="en-US" dirty="0" smtClean="0"/>
                <a:t>After washout of PE</a:t>
              </a:r>
              <a:endParaRPr lang="en-US" dirty="0"/>
            </a:p>
          </p:txBody>
        </p:sp>
      </p:grpSp>
      <p:grpSp>
        <p:nvGrpSpPr>
          <p:cNvPr id="17" name="Group 36"/>
          <p:cNvGrpSpPr>
            <a:grpSpLocks noChangeAspect="1"/>
          </p:cNvGrpSpPr>
          <p:nvPr/>
        </p:nvGrpSpPr>
        <p:grpSpPr>
          <a:xfrm>
            <a:off x="1419162" y="2572871"/>
            <a:ext cx="7343838" cy="1023573"/>
            <a:chOff x="443512" y="2039623"/>
            <a:chExt cx="8251503" cy="1150082"/>
          </a:xfrm>
        </p:grpSpPr>
        <p:grpSp>
          <p:nvGrpSpPr>
            <p:cNvPr id="18" name="Group 19"/>
            <p:cNvGrpSpPr/>
            <p:nvPr/>
          </p:nvGrpSpPr>
          <p:grpSpPr>
            <a:xfrm>
              <a:off x="443512" y="2039623"/>
              <a:ext cx="8251503" cy="1150082"/>
              <a:chOff x="443512" y="2039623"/>
              <a:chExt cx="8251503" cy="1150082"/>
            </a:xfrm>
          </p:grpSpPr>
          <p:pic>
            <p:nvPicPr>
              <p:cNvPr id="22" name="Picture 3"/>
              <p:cNvPicPr>
                <a:picLocks noChangeArrowheads="1"/>
              </p:cNvPicPr>
              <p:nvPr/>
            </p:nvPicPr>
            <p:blipFill>
              <a:blip r:embed="rId8" cstate="print"/>
              <a:srcRect l="100" t="7500" r="100" b="11250"/>
              <a:stretch>
                <a:fillRect/>
              </a:stretch>
            </p:blipFill>
            <p:spPr bwMode="auto">
              <a:xfrm>
                <a:off x="465415" y="2805657"/>
                <a:ext cx="8229600" cy="384048"/>
              </a:xfrm>
              <a:prstGeom prst="rect">
                <a:avLst/>
              </a:prstGeom>
              <a:noFill/>
              <a:ln w="9525">
                <a:noFill/>
                <a:miter lim="800000"/>
                <a:headEnd/>
                <a:tailEnd/>
              </a:ln>
              <a:effectLst/>
            </p:spPr>
          </p:pic>
          <p:pic>
            <p:nvPicPr>
              <p:cNvPr id="23" name="Picture 9"/>
              <p:cNvPicPr>
                <a:picLocks noChangeArrowheads="1"/>
              </p:cNvPicPr>
              <p:nvPr/>
            </p:nvPicPr>
            <p:blipFill>
              <a:blip r:embed="rId9" cstate="print"/>
              <a:srcRect l="5242" r="53"/>
              <a:stretch>
                <a:fillRect/>
              </a:stretch>
            </p:blipFill>
            <p:spPr bwMode="auto">
              <a:xfrm>
                <a:off x="461820" y="2354293"/>
                <a:ext cx="8224981" cy="457200"/>
              </a:xfrm>
              <a:prstGeom prst="rect">
                <a:avLst/>
              </a:prstGeom>
              <a:solidFill>
                <a:schemeClr val="tx1"/>
              </a:solidFill>
              <a:ln w="9525">
                <a:noFill/>
                <a:miter lim="800000"/>
                <a:headEnd/>
                <a:tailEnd/>
              </a:ln>
              <a:effectLst/>
            </p:spPr>
          </p:pic>
          <p:sp>
            <p:nvSpPr>
              <p:cNvPr id="24" name="TextBox 23"/>
              <p:cNvSpPr txBox="1"/>
              <p:nvPr/>
            </p:nvSpPr>
            <p:spPr>
              <a:xfrm>
                <a:off x="443512" y="2039623"/>
                <a:ext cx="2710679"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Phenylephrine (PE)</a:t>
                </a:r>
                <a:endParaRPr lang="en-US" dirty="0"/>
              </a:p>
            </p:txBody>
          </p:sp>
        </p:grpSp>
        <p:cxnSp>
          <p:nvCxnSpPr>
            <p:cNvPr id="19" name="Straight Arrow Connector 18"/>
            <p:cNvCxnSpPr/>
            <p:nvPr/>
          </p:nvCxnSpPr>
          <p:spPr>
            <a:xfrm rot="10800000">
              <a:off x="2209800" y="29718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3048000" y="28956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3962400" y="29718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37"/>
          <p:cNvGrpSpPr>
            <a:grpSpLocks noChangeAspect="1"/>
          </p:cNvGrpSpPr>
          <p:nvPr/>
        </p:nvGrpSpPr>
        <p:grpSpPr>
          <a:xfrm>
            <a:off x="1419162" y="4727640"/>
            <a:ext cx="7343838" cy="1017270"/>
            <a:chOff x="443512" y="4343400"/>
            <a:chExt cx="8251503" cy="1143000"/>
          </a:xfrm>
        </p:grpSpPr>
        <p:grpSp>
          <p:nvGrpSpPr>
            <p:cNvPr id="26" name="Group 21"/>
            <p:cNvGrpSpPr/>
            <p:nvPr/>
          </p:nvGrpSpPr>
          <p:grpSpPr>
            <a:xfrm>
              <a:off x="443512" y="4343400"/>
              <a:ext cx="8251503" cy="1143000"/>
              <a:chOff x="443512" y="4343400"/>
              <a:chExt cx="8251503" cy="1143000"/>
            </a:xfrm>
          </p:grpSpPr>
          <p:pic>
            <p:nvPicPr>
              <p:cNvPr id="30" name="Picture 5"/>
              <p:cNvPicPr>
                <a:picLocks noChangeArrowheads="1"/>
              </p:cNvPicPr>
              <p:nvPr/>
            </p:nvPicPr>
            <p:blipFill>
              <a:blip r:embed="rId10" cstate="print"/>
              <a:srcRect l="100" t="7500" r="100" b="15000"/>
              <a:stretch>
                <a:fillRect/>
              </a:stretch>
            </p:blipFill>
            <p:spPr bwMode="auto">
              <a:xfrm>
                <a:off x="465415" y="5102352"/>
                <a:ext cx="8229600" cy="384048"/>
              </a:xfrm>
              <a:prstGeom prst="rect">
                <a:avLst/>
              </a:prstGeom>
              <a:noFill/>
              <a:ln w="9525">
                <a:noFill/>
                <a:miter lim="800000"/>
                <a:headEnd/>
                <a:tailEnd/>
              </a:ln>
              <a:effectLst/>
            </p:spPr>
          </p:pic>
          <p:pic>
            <p:nvPicPr>
              <p:cNvPr id="31" name="Picture 11"/>
              <p:cNvPicPr>
                <a:picLocks noChangeArrowheads="1"/>
              </p:cNvPicPr>
              <p:nvPr/>
            </p:nvPicPr>
            <p:blipFill>
              <a:blip r:embed="rId11" cstate="print"/>
              <a:srcRect l="5242" r="53"/>
              <a:stretch>
                <a:fillRect/>
              </a:stretch>
            </p:blipFill>
            <p:spPr bwMode="auto">
              <a:xfrm>
                <a:off x="461820" y="4648200"/>
                <a:ext cx="8224980" cy="457200"/>
              </a:xfrm>
              <a:prstGeom prst="rect">
                <a:avLst/>
              </a:prstGeom>
              <a:solidFill>
                <a:schemeClr val="tx1"/>
              </a:solidFill>
              <a:ln w="9525">
                <a:noFill/>
                <a:miter lim="800000"/>
                <a:headEnd/>
                <a:tailEnd/>
              </a:ln>
              <a:effectLst/>
            </p:spPr>
          </p:pic>
          <p:sp>
            <p:nvSpPr>
              <p:cNvPr id="32" name="TextBox 25"/>
              <p:cNvSpPr txBox="1"/>
              <p:nvPr/>
            </p:nvSpPr>
            <p:spPr>
              <a:xfrm>
                <a:off x="443512" y="4343400"/>
                <a:ext cx="3976088"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PE, after washout of YM-58483</a:t>
                </a:r>
                <a:endParaRPr lang="en-US" dirty="0"/>
              </a:p>
            </p:txBody>
          </p:sp>
        </p:grpSp>
        <p:cxnSp>
          <p:nvCxnSpPr>
            <p:cNvPr id="27" name="Straight Arrow Connector 26"/>
            <p:cNvCxnSpPr/>
            <p:nvPr/>
          </p:nvCxnSpPr>
          <p:spPr>
            <a:xfrm rot="10800000">
              <a:off x="1981201" y="52578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3657601" y="5256212"/>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819401" y="5332412"/>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YM-58483 Inhibits Waves in </a:t>
            </a:r>
            <a:r>
              <a:rPr lang="en-US" sz="4400" dirty="0" err="1" smtClean="0"/>
              <a:t>Tachypaced</a:t>
            </a:r>
            <a:r>
              <a:rPr lang="en-US" sz="4400" dirty="0" smtClean="0"/>
              <a:t> Canine </a:t>
            </a:r>
            <a:r>
              <a:rPr lang="en-US" sz="4400" dirty="0" err="1" smtClean="0"/>
              <a:t>Myocyte</a:t>
            </a:r>
            <a:endParaRPr lang="en-US" dirty="0"/>
          </a:p>
        </p:txBody>
      </p:sp>
      <p:grpSp>
        <p:nvGrpSpPr>
          <p:cNvPr id="4" name="Group 13"/>
          <p:cNvGrpSpPr>
            <a:grpSpLocks noChangeAspect="1"/>
          </p:cNvGrpSpPr>
          <p:nvPr/>
        </p:nvGrpSpPr>
        <p:grpSpPr>
          <a:xfrm>
            <a:off x="1143000" y="3380601"/>
            <a:ext cx="7763872" cy="1478055"/>
            <a:chOff x="427364" y="3152001"/>
            <a:chExt cx="8259436" cy="1572399"/>
          </a:xfrm>
        </p:grpSpPr>
        <p:pic>
          <p:nvPicPr>
            <p:cNvPr id="5" name="Picture 3"/>
            <p:cNvPicPr>
              <a:picLocks noChangeArrowheads="1"/>
            </p:cNvPicPr>
            <p:nvPr/>
          </p:nvPicPr>
          <p:blipFill>
            <a:blip r:embed="rId3" cstate="print"/>
            <a:srcRect l="100" t="7500" r="100" b="20625"/>
            <a:stretch>
              <a:fillRect/>
            </a:stretch>
          </p:blipFill>
          <p:spPr bwMode="auto">
            <a:xfrm>
              <a:off x="457200" y="4038600"/>
              <a:ext cx="8229600" cy="685800"/>
            </a:xfrm>
            <a:prstGeom prst="rect">
              <a:avLst/>
            </a:prstGeom>
            <a:noFill/>
            <a:ln w="9525">
              <a:noFill/>
              <a:miter lim="800000"/>
              <a:headEnd/>
              <a:tailEnd/>
            </a:ln>
            <a:effectLst/>
          </p:spPr>
        </p:pic>
        <p:pic>
          <p:nvPicPr>
            <p:cNvPr id="6" name="Picture 6"/>
            <p:cNvPicPr>
              <a:picLocks noChangeArrowheads="1"/>
            </p:cNvPicPr>
            <p:nvPr/>
          </p:nvPicPr>
          <p:blipFill>
            <a:blip r:embed="rId4" cstate="print"/>
            <a:srcRect l="5242" r="53"/>
            <a:stretch>
              <a:fillRect/>
            </a:stretch>
          </p:blipFill>
          <p:spPr bwMode="auto">
            <a:xfrm>
              <a:off x="461820" y="3429000"/>
              <a:ext cx="8224980" cy="685800"/>
            </a:xfrm>
            <a:prstGeom prst="rect">
              <a:avLst/>
            </a:prstGeom>
            <a:solidFill>
              <a:schemeClr val="tx1"/>
            </a:solidFill>
            <a:ln w="9525">
              <a:noFill/>
              <a:miter lim="800000"/>
              <a:headEnd/>
              <a:tailEnd/>
            </a:ln>
            <a:effectLst/>
          </p:spPr>
        </p:pic>
        <p:sp>
          <p:nvSpPr>
            <p:cNvPr id="7" name="TextBox 6"/>
            <p:cNvSpPr txBox="1"/>
            <p:nvPr/>
          </p:nvSpPr>
          <p:spPr>
            <a:xfrm>
              <a:off x="427364" y="3152001"/>
              <a:ext cx="1706236" cy="276999"/>
            </a:xfrm>
            <a:prstGeom prst="rect">
              <a:avLst/>
            </a:prstGeom>
            <a:noFill/>
          </p:spPr>
          <p:txBody>
            <a:bodyPr wrap="none" lIns="0" tIns="0" rIns="0" bIns="0" rtlCol="0">
              <a:spAutoFit/>
            </a:bodyPr>
            <a:lstStyle/>
            <a:p>
              <a:r>
                <a:rPr lang="en-US" dirty="0" smtClean="0"/>
                <a:t>10</a:t>
              </a:r>
              <a:r>
                <a:rPr lang="en-US" dirty="0" smtClean="0">
                  <a:latin typeface="Symbol" pitchFamily="18" charset="2"/>
                </a:rPr>
                <a:t>m</a:t>
              </a:r>
              <a:r>
                <a:rPr lang="en-US" dirty="0" smtClean="0"/>
                <a:t>M YM-58483</a:t>
              </a:r>
              <a:endParaRPr lang="en-US" dirty="0"/>
            </a:p>
          </p:txBody>
        </p:sp>
      </p:grpSp>
      <p:grpSp>
        <p:nvGrpSpPr>
          <p:cNvPr id="8" name="Group 26"/>
          <p:cNvGrpSpPr>
            <a:grpSpLocks noChangeAspect="1"/>
          </p:cNvGrpSpPr>
          <p:nvPr/>
        </p:nvGrpSpPr>
        <p:grpSpPr>
          <a:xfrm>
            <a:off x="1143000" y="1551801"/>
            <a:ext cx="7763872" cy="1549683"/>
            <a:chOff x="427364" y="1475601"/>
            <a:chExt cx="8259436" cy="1648599"/>
          </a:xfrm>
        </p:grpSpPr>
        <p:grpSp>
          <p:nvGrpSpPr>
            <p:cNvPr id="9" name="Group 12"/>
            <p:cNvGrpSpPr/>
            <p:nvPr/>
          </p:nvGrpSpPr>
          <p:grpSpPr>
            <a:xfrm>
              <a:off x="427364" y="1475601"/>
              <a:ext cx="8259436" cy="1648599"/>
              <a:chOff x="427364" y="1475601"/>
              <a:chExt cx="8259436" cy="1648599"/>
            </a:xfrm>
          </p:grpSpPr>
          <p:pic>
            <p:nvPicPr>
              <p:cNvPr id="13" name="Picture 2"/>
              <p:cNvPicPr>
                <a:picLocks noChangeArrowheads="1"/>
              </p:cNvPicPr>
              <p:nvPr/>
            </p:nvPicPr>
            <p:blipFill>
              <a:blip r:embed="rId5" cstate="print"/>
              <a:srcRect l="100" t="7500" r="100" b="20625"/>
              <a:stretch>
                <a:fillRect/>
              </a:stretch>
            </p:blipFill>
            <p:spPr bwMode="auto">
              <a:xfrm>
                <a:off x="457200" y="2438400"/>
                <a:ext cx="8229600" cy="685800"/>
              </a:xfrm>
              <a:prstGeom prst="rect">
                <a:avLst/>
              </a:prstGeom>
              <a:noFill/>
              <a:ln w="9525">
                <a:noFill/>
                <a:miter lim="800000"/>
                <a:headEnd/>
                <a:tailEnd/>
              </a:ln>
              <a:effectLst/>
            </p:spPr>
          </p:pic>
          <p:pic>
            <p:nvPicPr>
              <p:cNvPr id="14" name="Picture 5"/>
              <p:cNvPicPr>
                <a:picLocks noChangeArrowheads="1"/>
              </p:cNvPicPr>
              <p:nvPr/>
            </p:nvPicPr>
            <p:blipFill>
              <a:blip r:embed="rId6" cstate="print"/>
              <a:srcRect l="5242" r="53"/>
              <a:stretch>
                <a:fillRect/>
              </a:stretch>
            </p:blipFill>
            <p:spPr bwMode="auto">
              <a:xfrm>
                <a:off x="461820" y="1752600"/>
                <a:ext cx="8224980" cy="685800"/>
              </a:xfrm>
              <a:prstGeom prst="rect">
                <a:avLst/>
              </a:prstGeom>
              <a:solidFill>
                <a:schemeClr val="tx1"/>
              </a:solidFill>
              <a:ln w="9525">
                <a:noFill/>
                <a:miter lim="800000"/>
                <a:headEnd/>
                <a:tailEnd/>
              </a:ln>
              <a:effectLst/>
            </p:spPr>
          </p:pic>
          <p:sp>
            <p:nvSpPr>
              <p:cNvPr id="15" name="TextBox 14"/>
              <p:cNvSpPr txBox="1"/>
              <p:nvPr/>
            </p:nvSpPr>
            <p:spPr>
              <a:xfrm>
                <a:off x="427364" y="1475601"/>
                <a:ext cx="3257302" cy="276999"/>
              </a:xfrm>
              <a:prstGeom prst="rect">
                <a:avLst/>
              </a:prstGeom>
              <a:noFill/>
            </p:spPr>
            <p:txBody>
              <a:bodyPr wrap="none" lIns="0" tIns="0" rIns="0" bIns="0" rtlCol="0">
                <a:spAutoFit/>
              </a:bodyPr>
              <a:lstStyle/>
              <a:p>
                <a:r>
                  <a:rPr lang="en-US" dirty="0" smtClean="0"/>
                  <a:t>Control (0.5 Hz stimulation rate)</a:t>
                </a:r>
                <a:endParaRPr lang="en-US" dirty="0"/>
              </a:p>
            </p:txBody>
          </p:sp>
        </p:grpSp>
        <p:cxnSp>
          <p:nvCxnSpPr>
            <p:cNvPr id="10" name="Straight Arrow Connector 9"/>
            <p:cNvCxnSpPr/>
            <p:nvPr/>
          </p:nvCxnSpPr>
          <p:spPr>
            <a:xfrm rot="10800000">
              <a:off x="1905001" y="25908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4495800" y="27432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7848600" y="25908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25"/>
          <p:cNvGrpSpPr>
            <a:grpSpLocks noChangeAspect="1"/>
          </p:cNvGrpSpPr>
          <p:nvPr/>
        </p:nvGrpSpPr>
        <p:grpSpPr>
          <a:xfrm>
            <a:off x="1143000" y="5133201"/>
            <a:ext cx="7763872" cy="1478055"/>
            <a:chOff x="427364" y="4752201"/>
            <a:chExt cx="8259436" cy="1572399"/>
          </a:xfrm>
        </p:grpSpPr>
        <p:grpSp>
          <p:nvGrpSpPr>
            <p:cNvPr id="17" name="Group 16"/>
            <p:cNvGrpSpPr/>
            <p:nvPr/>
          </p:nvGrpSpPr>
          <p:grpSpPr>
            <a:xfrm>
              <a:off x="427364" y="4752201"/>
              <a:ext cx="8259436" cy="1572399"/>
              <a:chOff x="427364" y="4752201"/>
              <a:chExt cx="8259436" cy="1572399"/>
            </a:xfrm>
          </p:grpSpPr>
          <p:pic>
            <p:nvPicPr>
              <p:cNvPr id="21" name="Picture 4"/>
              <p:cNvPicPr>
                <a:picLocks noChangeArrowheads="1"/>
              </p:cNvPicPr>
              <p:nvPr/>
            </p:nvPicPr>
            <p:blipFill>
              <a:blip r:embed="rId7" cstate="print"/>
              <a:srcRect l="100" t="7500" r="100" b="20625"/>
              <a:stretch>
                <a:fillRect/>
              </a:stretch>
            </p:blipFill>
            <p:spPr bwMode="auto">
              <a:xfrm>
                <a:off x="457200" y="5638800"/>
                <a:ext cx="8229600" cy="685800"/>
              </a:xfrm>
              <a:prstGeom prst="rect">
                <a:avLst/>
              </a:prstGeom>
              <a:noFill/>
              <a:ln w="9525">
                <a:noFill/>
                <a:miter lim="800000"/>
                <a:headEnd/>
                <a:tailEnd/>
              </a:ln>
              <a:effectLst/>
            </p:spPr>
          </p:pic>
          <p:pic>
            <p:nvPicPr>
              <p:cNvPr id="22" name="Picture 7"/>
              <p:cNvPicPr>
                <a:picLocks noChangeArrowheads="1"/>
              </p:cNvPicPr>
              <p:nvPr/>
            </p:nvPicPr>
            <p:blipFill>
              <a:blip r:embed="rId8" cstate="print"/>
              <a:srcRect l="5242" r="53"/>
              <a:stretch>
                <a:fillRect/>
              </a:stretch>
            </p:blipFill>
            <p:spPr bwMode="auto">
              <a:xfrm>
                <a:off x="461820" y="5029200"/>
                <a:ext cx="8224980" cy="685800"/>
              </a:xfrm>
              <a:prstGeom prst="rect">
                <a:avLst/>
              </a:prstGeom>
              <a:solidFill>
                <a:schemeClr val="tx1"/>
              </a:solidFill>
              <a:ln w="9525">
                <a:noFill/>
                <a:miter lim="800000"/>
                <a:headEnd/>
                <a:tailEnd/>
              </a:ln>
              <a:effectLst/>
            </p:spPr>
          </p:pic>
          <p:sp>
            <p:nvSpPr>
              <p:cNvPr id="23" name="TextBox 22"/>
              <p:cNvSpPr txBox="1"/>
              <p:nvPr/>
            </p:nvSpPr>
            <p:spPr>
              <a:xfrm>
                <a:off x="427364" y="4752201"/>
                <a:ext cx="2791470" cy="276999"/>
              </a:xfrm>
              <a:prstGeom prst="rect">
                <a:avLst/>
              </a:prstGeom>
              <a:noFill/>
            </p:spPr>
            <p:txBody>
              <a:bodyPr wrap="none" lIns="0" tIns="0" rIns="0" bIns="0" rtlCol="0">
                <a:spAutoFit/>
              </a:bodyPr>
              <a:lstStyle/>
              <a:p>
                <a:r>
                  <a:rPr lang="en-US" dirty="0" smtClean="0"/>
                  <a:t>After washout of YM-58483</a:t>
                </a:r>
                <a:endParaRPr lang="en-US" dirty="0"/>
              </a:p>
            </p:txBody>
          </p:sp>
        </p:grpSp>
        <p:cxnSp>
          <p:nvCxnSpPr>
            <p:cNvPr id="18" name="Straight Arrow Connector 17"/>
            <p:cNvCxnSpPr/>
            <p:nvPr/>
          </p:nvCxnSpPr>
          <p:spPr>
            <a:xfrm rot="10800000">
              <a:off x="1981200" y="57912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4572001" y="5942011"/>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8077201" y="5865811"/>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PYR3 Abolishes Discordant </a:t>
            </a:r>
            <a:r>
              <a:rPr lang="en-US" sz="4400" dirty="0" err="1" smtClean="0"/>
              <a:t>Subcellular</a:t>
            </a:r>
            <a:r>
              <a:rPr lang="en-US" sz="4400" dirty="0" smtClean="0"/>
              <a:t> Ca</a:t>
            </a:r>
            <a:r>
              <a:rPr lang="en-US" sz="4400" baseline="30000" dirty="0" smtClean="0"/>
              <a:t>2+</a:t>
            </a:r>
            <a:r>
              <a:rPr lang="en-US" sz="4400" dirty="0" smtClean="0"/>
              <a:t> Releases</a:t>
            </a:r>
            <a:endParaRPr lang="en-US" dirty="0"/>
          </a:p>
        </p:txBody>
      </p:sp>
      <p:grpSp>
        <p:nvGrpSpPr>
          <p:cNvPr id="4" name="Group 3"/>
          <p:cNvGrpSpPr>
            <a:grpSpLocks noChangeAspect="1"/>
          </p:cNvGrpSpPr>
          <p:nvPr/>
        </p:nvGrpSpPr>
        <p:grpSpPr>
          <a:xfrm>
            <a:off x="1146788" y="1565651"/>
            <a:ext cx="7831124" cy="1266568"/>
            <a:chOff x="443512" y="1028970"/>
            <a:chExt cx="8243288" cy="1333230"/>
          </a:xfrm>
        </p:grpSpPr>
        <p:sp>
          <p:nvSpPr>
            <p:cNvPr id="5" name="TextBox 4"/>
            <p:cNvSpPr txBox="1"/>
            <p:nvPr/>
          </p:nvSpPr>
          <p:spPr>
            <a:xfrm>
              <a:off x="443512" y="1028970"/>
              <a:ext cx="3257302" cy="276999"/>
            </a:xfrm>
            <a:prstGeom prst="rect">
              <a:avLst/>
            </a:prstGeom>
            <a:noFill/>
          </p:spPr>
          <p:txBody>
            <a:bodyPr wrap="none" lIns="0" tIns="0" rIns="0" bIns="0" rtlCol="0">
              <a:spAutoFit/>
            </a:bodyPr>
            <a:lstStyle/>
            <a:p>
              <a:r>
                <a:rPr lang="en-US" dirty="0" smtClean="0"/>
                <a:t>Control (0.5 Hz stimulation rate)</a:t>
              </a:r>
              <a:endParaRPr lang="en-US" dirty="0"/>
            </a:p>
          </p:txBody>
        </p:sp>
        <p:pic>
          <p:nvPicPr>
            <p:cNvPr id="6" name="Picture 5"/>
            <p:cNvPicPr>
              <a:picLocks noChangeArrowheads="1"/>
            </p:cNvPicPr>
            <p:nvPr/>
          </p:nvPicPr>
          <p:blipFill>
            <a:blip r:embed="rId3" cstate="print"/>
            <a:srcRect l="100" t="1875" r="100" b="3750"/>
            <a:stretch>
              <a:fillRect/>
            </a:stretch>
          </p:blipFill>
          <p:spPr bwMode="auto">
            <a:xfrm>
              <a:off x="457200" y="1905000"/>
              <a:ext cx="8229600" cy="457200"/>
            </a:xfrm>
            <a:prstGeom prst="rect">
              <a:avLst/>
            </a:prstGeom>
            <a:noFill/>
            <a:ln w="9525">
              <a:noFill/>
              <a:miter lim="800000"/>
              <a:headEnd/>
              <a:tailEnd/>
            </a:ln>
            <a:effectLst/>
          </p:spPr>
        </p:pic>
        <p:pic>
          <p:nvPicPr>
            <p:cNvPr id="7" name="Picture 6"/>
            <p:cNvPicPr>
              <a:picLocks noChangeArrowheads="1"/>
            </p:cNvPicPr>
            <p:nvPr/>
          </p:nvPicPr>
          <p:blipFill>
            <a:blip r:embed="rId4" cstate="print"/>
            <a:srcRect l="5883" r="61"/>
            <a:stretch>
              <a:fillRect/>
            </a:stretch>
          </p:blipFill>
          <p:spPr bwMode="auto">
            <a:xfrm>
              <a:off x="457200" y="1307757"/>
              <a:ext cx="8229600" cy="612648"/>
            </a:xfrm>
            <a:prstGeom prst="rect">
              <a:avLst/>
            </a:prstGeom>
            <a:solidFill>
              <a:schemeClr val="tx1"/>
            </a:solidFill>
            <a:ln w="9525">
              <a:noFill/>
              <a:miter lim="800000"/>
              <a:headEnd/>
              <a:tailEnd/>
            </a:ln>
            <a:effectLst/>
          </p:spPr>
        </p:pic>
      </p:grpSp>
      <p:grpSp>
        <p:nvGrpSpPr>
          <p:cNvPr id="12" name="Group 11"/>
          <p:cNvGrpSpPr>
            <a:grpSpLocks noChangeAspect="1"/>
          </p:cNvGrpSpPr>
          <p:nvPr/>
        </p:nvGrpSpPr>
        <p:grpSpPr>
          <a:xfrm>
            <a:off x="1146788" y="4170985"/>
            <a:ext cx="7831124" cy="1264616"/>
            <a:chOff x="443512" y="3774226"/>
            <a:chExt cx="8243288" cy="1331174"/>
          </a:xfrm>
        </p:grpSpPr>
        <p:sp>
          <p:nvSpPr>
            <p:cNvPr id="13" name="TextBox 12"/>
            <p:cNvSpPr txBox="1"/>
            <p:nvPr/>
          </p:nvSpPr>
          <p:spPr>
            <a:xfrm>
              <a:off x="443512" y="3774226"/>
              <a:ext cx="1883529"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PE + PYR3</a:t>
              </a:r>
              <a:endParaRPr lang="en-US" dirty="0"/>
            </a:p>
          </p:txBody>
        </p:sp>
        <p:pic>
          <p:nvPicPr>
            <p:cNvPr id="14" name="Picture 4"/>
            <p:cNvPicPr>
              <a:picLocks noChangeArrowheads="1"/>
            </p:cNvPicPr>
            <p:nvPr/>
          </p:nvPicPr>
          <p:blipFill>
            <a:blip r:embed="rId5" cstate="print"/>
            <a:srcRect l="100" t="1905" r="100" b="3809"/>
            <a:stretch>
              <a:fillRect/>
            </a:stretch>
          </p:blipFill>
          <p:spPr bwMode="auto">
            <a:xfrm>
              <a:off x="457200" y="4648200"/>
              <a:ext cx="8229600" cy="457200"/>
            </a:xfrm>
            <a:prstGeom prst="rect">
              <a:avLst/>
            </a:prstGeom>
            <a:noFill/>
            <a:ln w="9525">
              <a:noFill/>
              <a:miter lim="800000"/>
              <a:headEnd/>
              <a:tailEnd/>
            </a:ln>
            <a:effectLst/>
          </p:spPr>
        </p:pic>
        <p:pic>
          <p:nvPicPr>
            <p:cNvPr id="15" name="Picture 14"/>
            <p:cNvPicPr>
              <a:picLocks noChangeArrowheads="1"/>
            </p:cNvPicPr>
            <p:nvPr/>
          </p:nvPicPr>
          <p:blipFill>
            <a:blip r:embed="rId6" cstate="print"/>
            <a:srcRect l="5883" r="61"/>
            <a:stretch>
              <a:fillRect/>
            </a:stretch>
          </p:blipFill>
          <p:spPr bwMode="auto">
            <a:xfrm>
              <a:off x="457200" y="4060266"/>
              <a:ext cx="8229600" cy="612648"/>
            </a:xfrm>
            <a:prstGeom prst="rect">
              <a:avLst/>
            </a:prstGeom>
            <a:solidFill>
              <a:schemeClr val="tx1"/>
            </a:solidFill>
            <a:ln w="9525">
              <a:noFill/>
              <a:miter lim="800000"/>
              <a:headEnd/>
              <a:tailEnd/>
            </a:ln>
            <a:effectLst/>
          </p:spPr>
        </p:pic>
      </p:grpSp>
      <p:grpSp>
        <p:nvGrpSpPr>
          <p:cNvPr id="26" name="Group 25"/>
          <p:cNvGrpSpPr/>
          <p:nvPr/>
        </p:nvGrpSpPr>
        <p:grpSpPr>
          <a:xfrm>
            <a:off x="1146788" y="2861051"/>
            <a:ext cx="7831124" cy="1293686"/>
            <a:chOff x="1146788" y="2861051"/>
            <a:chExt cx="7831124" cy="1293686"/>
          </a:xfrm>
        </p:grpSpPr>
        <p:grpSp>
          <p:nvGrpSpPr>
            <p:cNvPr id="8" name="Group 7"/>
            <p:cNvGrpSpPr>
              <a:grpSpLocks noChangeAspect="1"/>
            </p:cNvGrpSpPr>
            <p:nvPr/>
          </p:nvGrpSpPr>
          <p:grpSpPr>
            <a:xfrm>
              <a:off x="1146788" y="2861051"/>
              <a:ext cx="7831124" cy="1293686"/>
              <a:chOff x="443512" y="2372027"/>
              <a:chExt cx="8243288" cy="1361773"/>
            </a:xfrm>
          </p:grpSpPr>
          <p:sp>
            <p:nvSpPr>
              <p:cNvPr id="9" name="TextBox 8"/>
              <p:cNvSpPr txBox="1"/>
              <p:nvPr/>
            </p:nvSpPr>
            <p:spPr>
              <a:xfrm>
                <a:off x="443512" y="2372027"/>
                <a:ext cx="2710678"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Phenylephrine (PE)</a:t>
                </a:r>
                <a:endParaRPr lang="en-US" dirty="0"/>
              </a:p>
            </p:txBody>
          </p:sp>
          <p:pic>
            <p:nvPicPr>
              <p:cNvPr id="10" name="Picture 9"/>
              <p:cNvPicPr>
                <a:picLocks noChangeArrowheads="1"/>
              </p:cNvPicPr>
              <p:nvPr/>
            </p:nvPicPr>
            <p:blipFill>
              <a:blip r:embed="rId7" cstate="print"/>
              <a:srcRect l="100" t="1875" r="100" b="3750"/>
              <a:stretch>
                <a:fillRect/>
              </a:stretch>
            </p:blipFill>
            <p:spPr bwMode="auto">
              <a:xfrm>
                <a:off x="457200" y="3276600"/>
                <a:ext cx="8229600" cy="457200"/>
              </a:xfrm>
              <a:prstGeom prst="rect">
                <a:avLst/>
              </a:prstGeom>
              <a:noFill/>
              <a:ln w="9525">
                <a:noFill/>
                <a:miter lim="800000"/>
                <a:headEnd/>
                <a:tailEnd/>
              </a:ln>
              <a:effectLst/>
            </p:spPr>
          </p:pic>
          <p:pic>
            <p:nvPicPr>
              <p:cNvPr id="11" name="Picture 7"/>
              <p:cNvPicPr>
                <a:picLocks noChangeArrowheads="1"/>
              </p:cNvPicPr>
              <p:nvPr/>
            </p:nvPicPr>
            <p:blipFill>
              <a:blip r:embed="rId8" cstate="print"/>
              <a:srcRect l="5883" r="61"/>
              <a:stretch>
                <a:fillRect/>
              </a:stretch>
            </p:blipFill>
            <p:spPr bwMode="auto">
              <a:xfrm>
                <a:off x="457200" y="2678063"/>
                <a:ext cx="8229600" cy="612648"/>
              </a:xfrm>
              <a:prstGeom prst="rect">
                <a:avLst/>
              </a:prstGeom>
              <a:solidFill>
                <a:schemeClr val="tx1"/>
              </a:solidFill>
              <a:ln w="9525">
                <a:noFill/>
                <a:miter lim="800000"/>
                <a:headEnd/>
                <a:tailEnd/>
              </a:ln>
              <a:effectLst/>
            </p:spPr>
          </p:pic>
        </p:grpSp>
        <p:cxnSp>
          <p:nvCxnSpPr>
            <p:cNvPr id="20" name="Straight Arrow Connector 19"/>
            <p:cNvCxnSpPr/>
            <p:nvPr/>
          </p:nvCxnSpPr>
          <p:spPr>
            <a:xfrm rot="10800000">
              <a:off x="5486401" y="3886201"/>
              <a:ext cx="215067" cy="1494"/>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6248401" y="3884706"/>
              <a:ext cx="215067" cy="1494"/>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7848601" y="4038600"/>
              <a:ext cx="215067" cy="1494"/>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146788" y="5451850"/>
            <a:ext cx="7831124" cy="1275941"/>
            <a:chOff x="1146788" y="5451850"/>
            <a:chExt cx="7831124" cy="1275941"/>
          </a:xfrm>
        </p:grpSpPr>
        <p:grpSp>
          <p:nvGrpSpPr>
            <p:cNvPr id="16" name="Group 15"/>
            <p:cNvGrpSpPr>
              <a:grpSpLocks noChangeAspect="1"/>
            </p:cNvGrpSpPr>
            <p:nvPr/>
          </p:nvGrpSpPr>
          <p:grpSpPr>
            <a:xfrm>
              <a:off x="1146788" y="5451850"/>
              <a:ext cx="7831124" cy="1275941"/>
              <a:chOff x="443512" y="5133904"/>
              <a:chExt cx="8243288" cy="1343096"/>
            </a:xfrm>
          </p:grpSpPr>
          <p:sp>
            <p:nvSpPr>
              <p:cNvPr id="17" name="TextBox 16"/>
              <p:cNvSpPr txBox="1"/>
              <p:nvPr/>
            </p:nvSpPr>
            <p:spPr>
              <a:xfrm>
                <a:off x="443512" y="5133904"/>
                <a:ext cx="3454472"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PE, after washout of PYR3</a:t>
                </a:r>
                <a:endParaRPr lang="en-US" dirty="0"/>
              </a:p>
            </p:txBody>
          </p:sp>
          <p:pic>
            <p:nvPicPr>
              <p:cNvPr id="18" name="Picture 5"/>
              <p:cNvPicPr>
                <a:picLocks noChangeArrowheads="1"/>
              </p:cNvPicPr>
              <p:nvPr/>
            </p:nvPicPr>
            <p:blipFill>
              <a:blip r:embed="rId9" cstate="print"/>
              <a:srcRect l="100" t="1905" r="100" b="3810"/>
              <a:stretch>
                <a:fillRect/>
              </a:stretch>
            </p:blipFill>
            <p:spPr bwMode="auto">
              <a:xfrm>
                <a:off x="457200" y="6019800"/>
                <a:ext cx="8229600" cy="457200"/>
              </a:xfrm>
              <a:prstGeom prst="rect">
                <a:avLst/>
              </a:prstGeom>
              <a:noFill/>
              <a:ln w="9525">
                <a:noFill/>
                <a:miter lim="800000"/>
                <a:headEnd/>
                <a:tailEnd/>
              </a:ln>
              <a:effectLst/>
            </p:spPr>
          </p:pic>
          <p:pic>
            <p:nvPicPr>
              <p:cNvPr id="19" name="Picture 18"/>
              <p:cNvPicPr>
                <a:picLocks noChangeArrowheads="1"/>
              </p:cNvPicPr>
              <p:nvPr/>
            </p:nvPicPr>
            <p:blipFill>
              <a:blip r:embed="rId10" cstate="print"/>
              <a:srcRect l="5883" r="61"/>
              <a:stretch>
                <a:fillRect/>
              </a:stretch>
            </p:blipFill>
            <p:spPr bwMode="auto">
              <a:xfrm>
                <a:off x="457200" y="5422557"/>
                <a:ext cx="8229600" cy="612648"/>
              </a:xfrm>
              <a:prstGeom prst="rect">
                <a:avLst/>
              </a:prstGeom>
              <a:solidFill>
                <a:schemeClr val="tx1"/>
              </a:solidFill>
              <a:ln w="9525">
                <a:noFill/>
                <a:miter lim="800000"/>
                <a:headEnd/>
                <a:tailEnd/>
              </a:ln>
              <a:effectLst/>
            </p:spPr>
          </p:pic>
        </p:grpSp>
        <p:cxnSp>
          <p:nvCxnSpPr>
            <p:cNvPr id="23" name="Straight Arrow Connector 22"/>
            <p:cNvCxnSpPr/>
            <p:nvPr/>
          </p:nvCxnSpPr>
          <p:spPr>
            <a:xfrm rot="10800000">
              <a:off x="8534400" y="6475505"/>
              <a:ext cx="215067" cy="1494"/>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5943601" y="6477000"/>
              <a:ext cx="215067" cy="1494"/>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1981200" y="6629400"/>
              <a:ext cx="215067" cy="1494"/>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Aim III</a:t>
            </a:r>
            <a:endParaRPr lang="en-US" dirty="0"/>
          </a:p>
        </p:txBody>
      </p:sp>
      <p:sp>
        <p:nvSpPr>
          <p:cNvPr id="3" name="Content Placeholder 2"/>
          <p:cNvSpPr>
            <a:spLocks noGrp="1"/>
          </p:cNvSpPr>
          <p:nvPr>
            <p:ph idx="1"/>
          </p:nvPr>
        </p:nvSpPr>
        <p:spPr/>
        <p:txBody>
          <a:bodyPr anchor="ctr" anchorCtr="1">
            <a:normAutofit/>
          </a:bodyPr>
          <a:lstStyle/>
          <a:p>
            <a:pPr algn="ctr">
              <a:buNone/>
            </a:pPr>
            <a:r>
              <a:rPr lang="en-US" dirty="0" smtClean="0"/>
              <a:t>Modulate the </a:t>
            </a:r>
            <a:r>
              <a:rPr lang="en-US" dirty="0" err="1" smtClean="0"/>
              <a:t>upregulation</a:t>
            </a:r>
            <a:r>
              <a:rPr lang="en-US" dirty="0" smtClean="0"/>
              <a:t> of Ca</a:t>
            </a:r>
            <a:r>
              <a:rPr lang="en-US" baseline="30000" dirty="0" smtClean="0"/>
              <a:t>2+</a:t>
            </a:r>
            <a:r>
              <a:rPr lang="en-US" dirty="0" smtClean="0"/>
              <a:t> signaling using a novel </a:t>
            </a:r>
            <a:r>
              <a:rPr lang="en-US" dirty="0" err="1" smtClean="0"/>
              <a:t>G</a:t>
            </a:r>
            <a:r>
              <a:rPr lang="en-US" baseline="-25000" dirty="0" err="1" smtClean="0"/>
              <a:t>q</a:t>
            </a:r>
            <a:r>
              <a:rPr lang="en-US" dirty="0" smtClean="0"/>
              <a:t> inhibitory peptide.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C-terminal </a:t>
            </a:r>
            <a:r>
              <a:rPr lang="en-US" dirty="0" err="1" smtClean="0"/>
              <a:t>G</a:t>
            </a:r>
            <a:r>
              <a:rPr lang="en-US" baseline="-25000" dirty="0" err="1" smtClean="0"/>
              <a:t>q</a:t>
            </a:r>
            <a:r>
              <a:rPr lang="en-US" dirty="0" err="1" smtClean="0">
                <a:latin typeface="Symbol" pitchFamily="18" charset="2"/>
              </a:rPr>
              <a:t>a</a:t>
            </a:r>
            <a:r>
              <a:rPr lang="en-US" dirty="0" smtClean="0"/>
              <a:t> Inhibitory Peptide</a:t>
            </a:r>
            <a:endParaRPr lang="en-US" dirty="0"/>
          </a:p>
        </p:txBody>
      </p:sp>
      <p:sp>
        <p:nvSpPr>
          <p:cNvPr id="3" name="Content Placeholder 2"/>
          <p:cNvSpPr>
            <a:spLocks noGrp="1"/>
          </p:cNvSpPr>
          <p:nvPr>
            <p:ph idx="1"/>
          </p:nvPr>
        </p:nvSpPr>
        <p:spPr>
          <a:xfrm>
            <a:off x="1435608" y="1447800"/>
            <a:ext cx="7498080" cy="2971800"/>
          </a:xfrm>
        </p:spPr>
        <p:txBody>
          <a:bodyPr>
            <a:normAutofit fontScale="85000" lnSpcReduction="10000"/>
          </a:bodyPr>
          <a:lstStyle/>
          <a:p>
            <a:r>
              <a:rPr lang="en-US" dirty="0" smtClean="0"/>
              <a:t>Peptides mimicking the extreme C-terminus of </a:t>
            </a:r>
            <a:r>
              <a:rPr lang="en-US" dirty="0" err="1" smtClean="0"/>
              <a:t>G</a:t>
            </a:r>
            <a:r>
              <a:rPr lang="en-US" baseline="-25000" dirty="0" err="1" smtClean="0"/>
              <a:t>x</a:t>
            </a:r>
            <a:r>
              <a:rPr lang="en-US" dirty="0" err="1" smtClean="0">
                <a:latin typeface="Symbol" pitchFamily="18" charset="2"/>
              </a:rPr>
              <a:t>a</a:t>
            </a:r>
            <a:r>
              <a:rPr lang="en-US" dirty="0" smtClean="0"/>
              <a:t> subunit selectively disrupt the corresponding </a:t>
            </a:r>
            <a:r>
              <a:rPr lang="en-US" dirty="0" err="1" smtClean="0"/>
              <a:t>G</a:t>
            </a:r>
            <a:r>
              <a:rPr lang="en-US" baseline="-25000" dirty="0" err="1" smtClean="0"/>
              <a:t>x</a:t>
            </a:r>
            <a:r>
              <a:rPr lang="en-US" dirty="0" smtClean="0"/>
              <a:t>-protein signaling.</a:t>
            </a:r>
            <a:r>
              <a:rPr lang="en-US" baseline="30000" dirty="0" smtClean="0"/>
              <a:t>1-4</a:t>
            </a:r>
          </a:p>
          <a:p>
            <a:endParaRPr lang="en-US" dirty="0" smtClean="0"/>
          </a:p>
          <a:p>
            <a:r>
              <a:rPr lang="en-US" dirty="0" smtClean="0"/>
              <a:t>Hence, we use a cell-penetrating </a:t>
            </a:r>
            <a:r>
              <a:rPr lang="en-US" dirty="0" err="1" smtClean="0"/>
              <a:t>G</a:t>
            </a:r>
            <a:r>
              <a:rPr lang="en-US" baseline="-25000" dirty="0" err="1" smtClean="0"/>
              <a:t>q</a:t>
            </a:r>
            <a:r>
              <a:rPr lang="en-US" dirty="0" err="1" smtClean="0">
                <a:latin typeface="Symbol" pitchFamily="18" charset="2"/>
              </a:rPr>
              <a:t>a</a:t>
            </a:r>
            <a:r>
              <a:rPr lang="en-US" dirty="0" smtClean="0"/>
              <a:t> C-terminal peptide to effect selective attenuation of </a:t>
            </a:r>
            <a:r>
              <a:rPr lang="en-US" dirty="0" err="1" smtClean="0"/>
              <a:t>G</a:t>
            </a:r>
            <a:r>
              <a:rPr lang="en-US" baseline="-25000" dirty="0" err="1" smtClean="0"/>
              <a:t>q</a:t>
            </a:r>
            <a:r>
              <a:rPr lang="en-US" dirty="0" smtClean="0"/>
              <a:t> signaling in isolated canine atrial myocytes: </a:t>
            </a:r>
          </a:p>
        </p:txBody>
      </p:sp>
      <p:sp>
        <p:nvSpPr>
          <p:cNvPr id="4" name="TextBox 3"/>
          <p:cNvSpPr txBox="1"/>
          <p:nvPr/>
        </p:nvSpPr>
        <p:spPr>
          <a:xfrm>
            <a:off x="2618901" y="4460558"/>
            <a:ext cx="3906198" cy="369332"/>
          </a:xfrm>
          <a:prstGeom prst="rect">
            <a:avLst/>
          </a:prstGeom>
          <a:noFill/>
        </p:spPr>
        <p:txBody>
          <a:bodyPr wrap="none" lIns="0" tIns="0" rIns="0" bIns="0" rtlCol="0">
            <a:spAutoFit/>
          </a:bodyPr>
          <a:lstStyle/>
          <a:p>
            <a:r>
              <a:rPr lang="en-US" sz="2400" dirty="0" smtClean="0"/>
              <a:t>RRRRRRRRR--LQLNLKEYNLV</a:t>
            </a:r>
            <a:endParaRPr lang="en-US" sz="2400" dirty="0"/>
          </a:p>
        </p:txBody>
      </p:sp>
      <p:sp>
        <p:nvSpPr>
          <p:cNvPr id="5" name="TextBox 4"/>
          <p:cNvSpPr txBox="1"/>
          <p:nvPr/>
        </p:nvSpPr>
        <p:spPr>
          <a:xfrm>
            <a:off x="2667000" y="4794647"/>
            <a:ext cx="1607811" cy="615553"/>
          </a:xfrm>
          <a:prstGeom prst="rect">
            <a:avLst/>
          </a:prstGeom>
          <a:noFill/>
        </p:spPr>
        <p:txBody>
          <a:bodyPr wrap="none" lIns="0" tIns="0" rIns="0" bIns="0" rtlCol="0">
            <a:spAutoFit/>
          </a:bodyPr>
          <a:lstStyle/>
          <a:p>
            <a:pPr algn="ctr"/>
            <a:r>
              <a:rPr lang="en-US" sz="2000" dirty="0" smtClean="0"/>
              <a:t>cell-penetrating</a:t>
            </a:r>
          </a:p>
          <a:p>
            <a:pPr algn="ctr"/>
            <a:r>
              <a:rPr lang="en-US" sz="2000" dirty="0" smtClean="0"/>
              <a:t>moiety</a:t>
            </a:r>
            <a:endParaRPr lang="en-US" sz="2000" dirty="0"/>
          </a:p>
        </p:txBody>
      </p:sp>
      <p:sp>
        <p:nvSpPr>
          <p:cNvPr id="6" name="TextBox 5"/>
          <p:cNvSpPr txBox="1"/>
          <p:nvPr/>
        </p:nvSpPr>
        <p:spPr>
          <a:xfrm>
            <a:off x="4637535" y="4794647"/>
            <a:ext cx="1687065" cy="615553"/>
          </a:xfrm>
          <a:prstGeom prst="rect">
            <a:avLst/>
          </a:prstGeom>
          <a:noFill/>
        </p:spPr>
        <p:txBody>
          <a:bodyPr wrap="none" lIns="0" tIns="0" rIns="0" bIns="0" rtlCol="0">
            <a:spAutoFit/>
          </a:bodyPr>
          <a:lstStyle/>
          <a:p>
            <a:pPr algn="ctr"/>
            <a:r>
              <a:rPr lang="en-US" sz="2000" dirty="0" err="1" smtClean="0"/>
              <a:t>G</a:t>
            </a:r>
            <a:r>
              <a:rPr lang="en-US" sz="2000" baseline="-25000" dirty="0" err="1" smtClean="0"/>
              <a:t>q</a:t>
            </a:r>
            <a:r>
              <a:rPr lang="en-US" sz="2000" dirty="0" err="1" smtClean="0">
                <a:latin typeface="Symbol" pitchFamily="18" charset="2"/>
              </a:rPr>
              <a:t>a</a:t>
            </a:r>
            <a:r>
              <a:rPr lang="en-US" sz="2000" dirty="0" smtClean="0"/>
              <a:t> C-terminus</a:t>
            </a:r>
          </a:p>
          <a:p>
            <a:pPr algn="ctr"/>
            <a:r>
              <a:rPr lang="en-US" sz="2000" dirty="0" smtClean="0"/>
              <a:t>moiety</a:t>
            </a:r>
            <a:endParaRPr lang="en-US" sz="2000" dirty="0"/>
          </a:p>
        </p:txBody>
      </p:sp>
      <p:sp>
        <p:nvSpPr>
          <p:cNvPr id="7" name="TextBox 6"/>
          <p:cNvSpPr txBox="1"/>
          <p:nvPr/>
        </p:nvSpPr>
        <p:spPr>
          <a:xfrm>
            <a:off x="1048560" y="5842337"/>
            <a:ext cx="6495240" cy="1015663"/>
          </a:xfrm>
          <a:prstGeom prst="rect">
            <a:avLst/>
          </a:prstGeom>
          <a:noFill/>
        </p:spPr>
        <p:txBody>
          <a:bodyPr wrap="none" lIns="0" tIns="0" rIns="0" bIns="0" anchor="b" anchorCtr="0">
            <a:spAutoFit/>
          </a:bodyPr>
          <a:lstStyle/>
          <a:p>
            <a:pPr>
              <a:defRPr/>
            </a:pPr>
            <a:r>
              <a:rPr lang="en-US" sz="2000" baseline="30000" dirty="0" smtClean="0"/>
              <a:t>1</a:t>
            </a:r>
            <a:r>
              <a:rPr lang="en-US" sz="1600" dirty="0" smtClean="0"/>
              <a:t>Rasenick </a:t>
            </a:r>
            <a:r>
              <a:rPr lang="en-US" sz="1600" dirty="0"/>
              <a:t>MM et al. (1994) </a:t>
            </a:r>
            <a:r>
              <a:rPr lang="en-US" sz="1600" i="1" dirty="0"/>
              <a:t>J. Biol. Chem.</a:t>
            </a:r>
            <a:r>
              <a:rPr lang="en-US" sz="1600" dirty="0"/>
              <a:t> </a:t>
            </a:r>
            <a:r>
              <a:rPr lang="en-US" sz="1600" b="1" dirty="0" smtClean="0"/>
              <a:t>269:</a:t>
            </a:r>
            <a:r>
              <a:rPr lang="en-US" sz="1600" dirty="0" smtClean="0"/>
              <a:t>21519-21525.</a:t>
            </a:r>
          </a:p>
          <a:p>
            <a:pPr>
              <a:defRPr/>
            </a:pPr>
            <a:r>
              <a:rPr lang="en-US" sz="2000" baseline="30000" dirty="0" smtClean="0"/>
              <a:t>2</a:t>
            </a:r>
            <a:r>
              <a:rPr lang="en-US" sz="1600" dirty="0" smtClean="0"/>
              <a:t>Chang </a:t>
            </a:r>
            <a:r>
              <a:rPr lang="en-US" sz="1600" dirty="0"/>
              <a:t>M et al. (2000) </a:t>
            </a:r>
            <a:r>
              <a:rPr lang="en-US" sz="1600" i="1" dirty="0"/>
              <a:t>J. Biol. Chem.</a:t>
            </a:r>
            <a:r>
              <a:rPr lang="en-US" sz="1600" dirty="0"/>
              <a:t> </a:t>
            </a:r>
            <a:r>
              <a:rPr lang="en-US" sz="1600" b="1" dirty="0" smtClean="0"/>
              <a:t>275:</a:t>
            </a:r>
            <a:r>
              <a:rPr lang="en-US" sz="1600" dirty="0" smtClean="0"/>
              <a:t>7021-7029.</a:t>
            </a:r>
          </a:p>
          <a:p>
            <a:pPr>
              <a:defRPr/>
            </a:pPr>
            <a:r>
              <a:rPr lang="en-US" sz="2000" baseline="30000" dirty="0" smtClean="0"/>
              <a:t>3</a:t>
            </a:r>
            <a:r>
              <a:rPr lang="en-US" sz="1600" dirty="0" smtClean="0"/>
              <a:t>Gilchrist </a:t>
            </a:r>
            <a:r>
              <a:rPr lang="en-US" sz="1600" dirty="0"/>
              <a:t>A, </a:t>
            </a:r>
            <a:r>
              <a:rPr lang="en-US" sz="1600" dirty="0" err="1"/>
              <a:t>Mazzoni</a:t>
            </a:r>
            <a:r>
              <a:rPr lang="en-US" sz="1600" dirty="0"/>
              <a:t> </a:t>
            </a:r>
            <a:r>
              <a:rPr lang="en-US" sz="1600" dirty="0" smtClean="0"/>
              <a:t>MR et </a:t>
            </a:r>
            <a:r>
              <a:rPr lang="en-US" sz="1600" dirty="0"/>
              <a:t>al. (1998) </a:t>
            </a:r>
            <a:r>
              <a:rPr lang="en-US" sz="1600" i="1" dirty="0"/>
              <a:t>J. Biol. Chem.</a:t>
            </a:r>
            <a:r>
              <a:rPr lang="en-US" sz="1600" dirty="0"/>
              <a:t> </a:t>
            </a:r>
            <a:r>
              <a:rPr lang="en-US" sz="1600" b="1" dirty="0" smtClean="0"/>
              <a:t>273:</a:t>
            </a:r>
            <a:r>
              <a:rPr lang="en-US" sz="1600" dirty="0" smtClean="0"/>
              <a:t>14912-14919.</a:t>
            </a:r>
          </a:p>
          <a:p>
            <a:pPr>
              <a:defRPr/>
            </a:pPr>
            <a:r>
              <a:rPr lang="en-US" sz="2000" baseline="30000" dirty="0" smtClean="0"/>
              <a:t>4</a:t>
            </a:r>
            <a:r>
              <a:rPr lang="en-US" sz="1600" dirty="0" smtClean="0"/>
              <a:t>Deng </a:t>
            </a:r>
            <a:r>
              <a:rPr lang="en-US" sz="1600" dirty="0"/>
              <a:t>X et al. (2008) </a:t>
            </a:r>
            <a:r>
              <a:rPr lang="en-US" sz="1600" i="1" dirty="0"/>
              <a:t>Mol. Biol. Cell</a:t>
            </a:r>
            <a:r>
              <a:rPr lang="en-US" sz="1600" dirty="0"/>
              <a:t> </a:t>
            </a:r>
            <a:r>
              <a:rPr lang="en-US" sz="1600" b="1" dirty="0"/>
              <a:t>19:</a:t>
            </a:r>
            <a:r>
              <a:rPr lang="en-US" sz="1600" dirty="0"/>
              <a:t>2520-2533.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err="1" smtClean="0"/>
              <a:t>G</a:t>
            </a:r>
            <a:r>
              <a:rPr lang="en-US" sz="4400" baseline="-25000" dirty="0" err="1" smtClean="0"/>
              <a:t>q</a:t>
            </a:r>
            <a:r>
              <a:rPr lang="en-US" sz="4400" dirty="0" smtClean="0"/>
              <a:t> Peptide Prevents </a:t>
            </a:r>
            <a:r>
              <a:rPr lang="en-US" sz="4400" dirty="0" err="1" smtClean="0"/>
              <a:t>Phenylephrine</a:t>
            </a:r>
            <a:r>
              <a:rPr lang="en-US" sz="4400" dirty="0" smtClean="0"/>
              <a:t> Induced Increase in IP</a:t>
            </a:r>
            <a:r>
              <a:rPr lang="en-US" sz="4400" baseline="-25000" dirty="0" smtClean="0"/>
              <a:t>3</a:t>
            </a:r>
            <a:r>
              <a:rPr lang="en-US" sz="4400" dirty="0" smtClean="0"/>
              <a:t> Generation</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219200" y="1981200"/>
            <a:ext cx="7671245" cy="4225385"/>
          </a:xfrm>
          <a:prstGeom prst="rect">
            <a:avLst/>
          </a:prstGeom>
          <a:solidFill>
            <a:schemeClr val="bg2"/>
          </a:solidFill>
          <a:ln w="9525">
            <a:noFill/>
            <a:miter lim="800000"/>
            <a:headEnd/>
            <a:tailEnd/>
          </a:ln>
          <a:effectLst/>
        </p:spPr>
      </p:pic>
      <p:sp>
        <p:nvSpPr>
          <p:cNvPr id="5" name="TextBox 4"/>
          <p:cNvSpPr txBox="1"/>
          <p:nvPr/>
        </p:nvSpPr>
        <p:spPr>
          <a:xfrm>
            <a:off x="1219200" y="6248400"/>
            <a:ext cx="7467600" cy="369332"/>
          </a:xfrm>
          <a:prstGeom prst="rect">
            <a:avLst/>
          </a:prstGeom>
          <a:noFill/>
        </p:spPr>
        <p:txBody>
          <a:bodyPr wrap="square" rtlCol="0">
            <a:spAutoFit/>
          </a:bodyPr>
          <a:lstStyle/>
          <a:p>
            <a:r>
              <a:rPr lang="en-US" dirty="0" smtClean="0"/>
              <a:t>Isolated Canine Atrial Myocytes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Heart Failure Induced Atrial Fibrillation </a:t>
            </a:r>
            <a:endParaRPr lang="en-US" dirty="0"/>
          </a:p>
        </p:txBody>
      </p:sp>
      <p:pic>
        <p:nvPicPr>
          <p:cNvPr id="4" name="Picture 80" descr="ncpcardio1414-f2"/>
          <p:cNvPicPr>
            <a:picLocks noGrp="1" noChangeAspect="1" noChangeArrowheads="1"/>
          </p:cNvPicPr>
          <p:nvPr>
            <p:ph idx="1"/>
          </p:nvPr>
        </p:nvPicPr>
        <p:blipFill>
          <a:blip r:embed="rId2" cstate="print"/>
          <a:srcRect/>
          <a:stretch>
            <a:fillRect/>
          </a:stretch>
        </p:blipFill>
        <p:spPr bwMode="auto">
          <a:xfrm>
            <a:off x="1066800" y="2373135"/>
            <a:ext cx="8001000" cy="3341865"/>
          </a:xfrm>
          <a:prstGeom prst="rect">
            <a:avLst/>
          </a:prstGeom>
          <a:noFill/>
        </p:spPr>
      </p:pic>
      <p:sp>
        <p:nvSpPr>
          <p:cNvPr id="5" name="Rectangle 8"/>
          <p:cNvSpPr>
            <a:spLocks noChangeArrowheads="1"/>
          </p:cNvSpPr>
          <p:nvPr/>
        </p:nvSpPr>
        <p:spPr bwMode="auto">
          <a:xfrm>
            <a:off x="4369168" y="6488668"/>
            <a:ext cx="4774832" cy="338554"/>
          </a:xfrm>
          <a:prstGeom prst="rect">
            <a:avLst/>
          </a:prstGeom>
          <a:noFill/>
          <a:ln w="9525">
            <a:noFill/>
            <a:miter lim="800000"/>
            <a:headEnd/>
            <a:tailEnd/>
          </a:ln>
        </p:spPr>
        <p:txBody>
          <a:bodyPr wrap="none">
            <a:spAutoFit/>
          </a:bodyPr>
          <a:lstStyle/>
          <a:p>
            <a:pPr algn="r">
              <a:spcBef>
                <a:spcPct val="50000"/>
              </a:spcBef>
            </a:pPr>
            <a:r>
              <a:rPr lang="en-US" sz="1600" dirty="0" smtClean="0"/>
              <a:t>Morrison TB. </a:t>
            </a:r>
            <a:r>
              <a:rPr lang="en-US" sz="1600" dirty="0"/>
              <a:t>et </a:t>
            </a:r>
            <a:r>
              <a:rPr lang="en-US" sz="1600" dirty="0" smtClean="0"/>
              <a:t>al. </a:t>
            </a:r>
            <a:r>
              <a:rPr lang="en-US" sz="1600" i="1" dirty="0" smtClean="0"/>
              <a:t>Nat </a:t>
            </a:r>
            <a:r>
              <a:rPr lang="en-US" sz="1600" i="1" dirty="0" err="1" smtClean="0"/>
              <a:t>Clin</a:t>
            </a:r>
            <a:r>
              <a:rPr lang="en-US" sz="1600" i="1" dirty="0" smtClean="0"/>
              <a:t> </a:t>
            </a:r>
            <a:r>
              <a:rPr lang="en-US" sz="1600" i="1" dirty="0" err="1" smtClean="0"/>
              <a:t>Pract</a:t>
            </a:r>
            <a:r>
              <a:rPr lang="en-US" sz="1600" i="1" dirty="0" smtClean="0"/>
              <a:t> </a:t>
            </a:r>
            <a:r>
              <a:rPr lang="en-US" sz="1600" i="1" dirty="0" err="1" smtClean="0"/>
              <a:t>Cardiovasc</a:t>
            </a:r>
            <a:r>
              <a:rPr lang="en-US" sz="1600" i="1" dirty="0" smtClean="0"/>
              <a:t> Med </a:t>
            </a:r>
            <a:r>
              <a:rPr lang="en-US" sz="1600" dirty="0" smtClean="0"/>
              <a:t>(2008) </a:t>
            </a:r>
            <a:endParaRPr lang="en-US" sz="1600" dirty="0"/>
          </a:p>
        </p:txBody>
      </p:sp>
      <p:sp>
        <p:nvSpPr>
          <p:cNvPr id="6" name="Rectangle 5"/>
          <p:cNvSpPr/>
          <p:nvPr/>
        </p:nvSpPr>
        <p:spPr>
          <a:xfrm>
            <a:off x="4114800" y="2362200"/>
            <a:ext cx="1905000" cy="1219200"/>
          </a:xfrm>
          <a:prstGeom prst="rect">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err="1" smtClean="0"/>
              <a:t>G</a:t>
            </a:r>
            <a:r>
              <a:rPr lang="en-US" sz="4400" baseline="-25000" dirty="0" err="1" smtClean="0"/>
              <a:t>q</a:t>
            </a:r>
            <a:r>
              <a:rPr lang="en-US" sz="4400" dirty="0" smtClean="0"/>
              <a:t> Peptide Prevents </a:t>
            </a:r>
            <a:r>
              <a:rPr lang="en-US" sz="4400" dirty="0" err="1" smtClean="0"/>
              <a:t>Phenylephrine</a:t>
            </a:r>
            <a:r>
              <a:rPr lang="en-US" sz="4400" dirty="0" smtClean="0"/>
              <a:t> Induced Aberrant Ca</a:t>
            </a:r>
            <a:r>
              <a:rPr lang="en-US" sz="4400" baseline="30000" dirty="0" smtClean="0"/>
              <a:t>2+</a:t>
            </a:r>
            <a:r>
              <a:rPr lang="en-US" sz="4400" dirty="0" smtClean="0"/>
              <a:t> Cycling</a:t>
            </a:r>
            <a:endParaRPr lang="en-US" dirty="0"/>
          </a:p>
        </p:txBody>
      </p:sp>
      <p:grpSp>
        <p:nvGrpSpPr>
          <p:cNvPr id="4" name="Group 17"/>
          <p:cNvGrpSpPr>
            <a:grpSpLocks noChangeAspect="1"/>
          </p:cNvGrpSpPr>
          <p:nvPr/>
        </p:nvGrpSpPr>
        <p:grpSpPr>
          <a:xfrm>
            <a:off x="1166710" y="4272819"/>
            <a:ext cx="7748690" cy="1082544"/>
            <a:chOff x="443512" y="3877558"/>
            <a:chExt cx="8243288" cy="1151642"/>
          </a:xfrm>
        </p:grpSpPr>
        <p:pic>
          <p:nvPicPr>
            <p:cNvPr id="5" name="Picture 7"/>
            <p:cNvPicPr>
              <a:picLocks noChangeArrowheads="1"/>
            </p:cNvPicPr>
            <p:nvPr/>
          </p:nvPicPr>
          <p:blipFill>
            <a:blip r:embed="rId3" cstate="print"/>
            <a:srcRect l="100" t="3692" r="100" b="3692"/>
            <a:stretch>
              <a:fillRect/>
            </a:stretch>
          </p:blipFill>
          <p:spPr bwMode="auto">
            <a:xfrm>
              <a:off x="457200" y="4570476"/>
              <a:ext cx="8229600" cy="458724"/>
            </a:xfrm>
            <a:prstGeom prst="rect">
              <a:avLst/>
            </a:prstGeom>
            <a:noFill/>
            <a:ln w="9525">
              <a:noFill/>
              <a:miter lim="800000"/>
              <a:headEnd/>
              <a:tailEnd/>
            </a:ln>
            <a:effectLst/>
          </p:spPr>
        </p:pic>
        <p:pic>
          <p:nvPicPr>
            <p:cNvPr id="6" name="Picture 8"/>
            <p:cNvPicPr>
              <a:picLocks noChangeArrowheads="1"/>
            </p:cNvPicPr>
            <p:nvPr/>
          </p:nvPicPr>
          <p:blipFill>
            <a:blip r:embed="rId4" cstate="print"/>
            <a:srcRect l="5262" r="54"/>
            <a:stretch>
              <a:fillRect/>
            </a:stretch>
          </p:blipFill>
          <p:spPr bwMode="auto">
            <a:xfrm>
              <a:off x="461868" y="4160178"/>
              <a:ext cx="8224932" cy="457200"/>
            </a:xfrm>
            <a:prstGeom prst="rect">
              <a:avLst/>
            </a:prstGeom>
            <a:solidFill>
              <a:schemeClr val="tx1"/>
            </a:solidFill>
            <a:ln w="9525">
              <a:noFill/>
              <a:miter lim="800000"/>
              <a:headEnd/>
              <a:tailEnd/>
            </a:ln>
            <a:effectLst/>
          </p:spPr>
        </p:pic>
        <p:sp>
          <p:nvSpPr>
            <p:cNvPr id="7" name="TextBox 6"/>
            <p:cNvSpPr txBox="1"/>
            <p:nvPr/>
          </p:nvSpPr>
          <p:spPr>
            <a:xfrm>
              <a:off x="443512" y="3877558"/>
              <a:ext cx="4730462"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PE + 300nM cp-</a:t>
              </a:r>
              <a:r>
                <a:rPr lang="en-US" dirty="0" err="1" smtClean="0"/>
                <a:t>G</a:t>
              </a:r>
              <a:r>
                <a:rPr lang="en-US" baseline="-25000" dirty="0" err="1" smtClean="0"/>
                <a:t>q</a:t>
              </a:r>
              <a:r>
                <a:rPr lang="en-US" dirty="0" err="1" smtClean="0">
                  <a:latin typeface="Symbol" pitchFamily="18" charset="2"/>
                </a:rPr>
                <a:t>a</a:t>
              </a:r>
              <a:r>
                <a:rPr lang="en-US" dirty="0" smtClean="0"/>
                <a:t> C-terminal peptide</a:t>
              </a:r>
              <a:endParaRPr lang="en-US" dirty="0"/>
            </a:p>
          </p:txBody>
        </p:sp>
      </p:grpSp>
      <p:grpSp>
        <p:nvGrpSpPr>
          <p:cNvPr id="8" name="Group 18"/>
          <p:cNvGrpSpPr>
            <a:grpSpLocks noChangeAspect="1"/>
          </p:cNvGrpSpPr>
          <p:nvPr/>
        </p:nvGrpSpPr>
        <p:grpSpPr>
          <a:xfrm>
            <a:off x="1166710" y="5607020"/>
            <a:ext cx="7748690" cy="1098583"/>
            <a:chOff x="443512" y="5220208"/>
            <a:chExt cx="8243288" cy="1168704"/>
          </a:xfrm>
        </p:grpSpPr>
        <p:pic>
          <p:nvPicPr>
            <p:cNvPr id="9" name="Picture 9"/>
            <p:cNvPicPr>
              <a:picLocks noChangeArrowheads="1"/>
            </p:cNvPicPr>
            <p:nvPr/>
          </p:nvPicPr>
          <p:blipFill>
            <a:blip r:embed="rId5" cstate="print"/>
            <a:srcRect l="100" t="3750" r="100" b="3750"/>
            <a:stretch>
              <a:fillRect/>
            </a:stretch>
          </p:blipFill>
          <p:spPr bwMode="auto">
            <a:xfrm>
              <a:off x="457200" y="5931712"/>
              <a:ext cx="8229600" cy="457200"/>
            </a:xfrm>
            <a:prstGeom prst="rect">
              <a:avLst/>
            </a:prstGeom>
            <a:noFill/>
            <a:ln w="9525">
              <a:noFill/>
              <a:miter lim="800000"/>
              <a:headEnd/>
              <a:tailEnd/>
            </a:ln>
            <a:effectLst/>
          </p:spPr>
        </p:pic>
        <p:pic>
          <p:nvPicPr>
            <p:cNvPr id="10" name="Picture 10"/>
            <p:cNvPicPr>
              <a:picLocks noChangeArrowheads="1"/>
            </p:cNvPicPr>
            <p:nvPr/>
          </p:nvPicPr>
          <p:blipFill>
            <a:blip r:embed="rId6" cstate="print"/>
            <a:srcRect l="5262" r="54"/>
            <a:stretch>
              <a:fillRect/>
            </a:stretch>
          </p:blipFill>
          <p:spPr bwMode="auto">
            <a:xfrm>
              <a:off x="461868" y="5486400"/>
              <a:ext cx="8224932" cy="457200"/>
            </a:xfrm>
            <a:prstGeom prst="rect">
              <a:avLst/>
            </a:prstGeom>
            <a:solidFill>
              <a:schemeClr val="tx1"/>
            </a:solidFill>
            <a:ln w="9525">
              <a:noFill/>
              <a:miter lim="800000"/>
              <a:headEnd/>
              <a:tailEnd/>
            </a:ln>
            <a:effectLst/>
          </p:spPr>
        </p:pic>
        <p:sp>
          <p:nvSpPr>
            <p:cNvPr id="11" name="TextBox 10"/>
            <p:cNvSpPr txBox="1"/>
            <p:nvPr/>
          </p:nvSpPr>
          <p:spPr>
            <a:xfrm>
              <a:off x="443512" y="5220208"/>
              <a:ext cx="5275483"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PE, after washout cp-</a:t>
              </a:r>
              <a:r>
                <a:rPr lang="en-US" dirty="0" err="1" smtClean="0"/>
                <a:t>G</a:t>
              </a:r>
              <a:r>
                <a:rPr lang="en-US" baseline="-25000" dirty="0" err="1" smtClean="0"/>
                <a:t>q</a:t>
              </a:r>
              <a:r>
                <a:rPr lang="en-US" dirty="0" err="1" smtClean="0">
                  <a:latin typeface="Symbol" pitchFamily="18" charset="2"/>
                </a:rPr>
                <a:t>a</a:t>
              </a:r>
              <a:r>
                <a:rPr lang="en-US" dirty="0" smtClean="0"/>
                <a:t> C-terminal peptide</a:t>
              </a:r>
              <a:endParaRPr lang="en-US" dirty="0"/>
            </a:p>
          </p:txBody>
        </p:sp>
      </p:grpSp>
      <p:grpSp>
        <p:nvGrpSpPr>
          <p:cNvPr id="12" name="Group 24"/>
          <p:cNvGrpSpPr>
            <a:grpSpLocks noChangeAspect="1"/>
          </p:cNvGrpSpPr>
          <p:nvPr/>
        </p:nvGrpSpPr>
        <p:grpSpPr>
          <a:xfrm>
            <a:off x="1166710" y="1600201"/>
            <a:ext cx="7748690" cy="1064124"/>
            <a:chOff x="443512" y="1210559"/>
            <a:chExt cx="8243288" cy="1132046"/>
          </a:xfrm>
        </p:grpSpPr>
        <p:pic>
          <p:nvPicPr>
            <p:cNvPr id="13" name="Picture 2"/>
            <p:cNvPicPr>
              <a:picLocks noChangeArrowheads="1"/>
            </p:cNvPicPr>
            <p:nvPr/>
          </p:nvPicPr>
          <p:blipFill>
            <a:blip r:embed="rId7" cstate="print"/>
            <a:srcRect l="100" t="2143" r="100" b="4286"/>
            <a:stretch>
              <a:fillRect/>
            </a:stretch>
          </p:blipFill>
          <p:spPr bwMode="auto">
            <a:xfrm>
              <a:off x="457200" y="1914795"/>
              <a:ext cx="8229600" cy="427810"/>
            </a:xfrm>
            <a:prstGeom prst="rect">
              <a:avLst/>
            </a:prstGeom>
            <a:noFill/>
            <a:ln w="9525">
              <a:noFill/>
              <a:miter lim="800000"/>
              <a:headEnd/>
              <a:tailEnd/>
            </a:ln>
            <a:effectLst/>
          </p:spPr>
        </p:pic>
        <p:pic>
          <p:nvPicPr>
            <p:cNvPr id="14" name="Picture 3"/>
            <p:cNvPicPr>
              <a:picLocks noChangeArrowheads="1"/>
            </p:cNvPicPr>
            <p:nvPr/>
          </p:nvPicPr>
          <p:blipFill>
            <a:blip r:embed="rId8" cstate="print"/>
            <a:srcRect l="5262" r="54"/>
            <a:stretch>
              <a:fillRect/>
            </a:stretch>
          </p:blipFill>
          <p:spPr bwMode="auto">
            <a:xfrm>
              <a:off x="461868" y="1512112"/>
              <a:ext cx="8224932" cy="457200"/>
            </a:xfrm>
            <a:prstGeom prst="rect">
              <a:avLst/>
            </a:prstGeom>
            <a:solidFill>
              <a:schemeClr val="tx1"/>
            </a:solidFill>
            <a:ln w="9525">
              <a:noFill/>
              <a:miter lim="800000"/>
              <a:headEnd/>
              <a:tailEnd/>
            </a:ln>
            <a:effectLst/>
          </p:spPr>
        </p:pic>
        <p:sp>
          <p:nvSpPr>
            <p:cNvPr id="15" name="TextBox 14"/>
            <p:cNvSpPr txBox="1"/>
            <p:nvPr/>
          </p:nvSpPr>
          <p:spPr>
            <a:xfrm>
              <a:off x="443512" y="1210559"/>
              <a:ext cx="3257302" cy="276999"/>
            </a:xfrm>
            <a:prstGeom prst="rect">
              <a:avLst/>
            </a:prstGeom>
            <a:noFill/>
          </p:spPr>
          <p:txBody>
            <a:bodyPr wrap="none" lIns="0" tIns="0" rIns="0" bIns="0" rtlCol="0">
              <a:spAutoFit/>
            </a:bodyPr>
            <a:lstStyle/>
            <a:p>
              <a:r>
                <a:rPr lang="en-US" dirty="0" smtClean="0"/>
                <a:t>Control (0.5 Hz stimulation rate)</a:t>
              </a:r>
              <a:endParaRPr lang="en-US" dirty="0"/>
            </a:p>
          </p:txBody>
        </p:sp>
      </p:grpSp>
      <p:grpSp>
        <p:nvGrpSpPr>
          <p:cNvPr id="16" name="Group 23"/>
          <p:cNvGrpSpPr>
            <a:grpSpLocks noChangeAspect="1"/>
          </p:cNvGrpSpPr>
          <p:nvPr/>
        </p:nvGrpSpPr>
        <p:grpSpPr>
          <a:xfrm>
            <a:off x="1166710" y="2915982"/>
            <a:ext cx="7748690" cy="1105180"/>
            <a:chOff x="443512" y="2558077"/>
            <a:chExt cx="8243288" cy="1175723"/>
          </a:xfrm>
        </p:grpSpPr>
        <p:grpSp>
          <p:nvGrpSpPr>
            <p:cNvPr id="17" name="Group 16"/>
            <p:cNvGrpSpPr/>
            <p:nvPr/>
          </p:nvGrpSpPr>
          <p:grpSpPr>
            <a:xfrm>
              <a:off x="443512" y="2558077"/>
              <a:ext cx="8243288" cy="1175723"/>
              <a:chOff x="443512" y="2558077"/>
              <a:chExt cx="8243288" cy="1175723"/>
            </a:xfrm>
          </p:grpSpPr>
          <p:pic>
            <p:nvPicPr>
              <p:cNvPr id="21" name="Picture 4"/>
              <p:cNvPicPr>
                <a:picLocks noChangeArrowheads="1"/>
              </p:cNvPicPr>
              <p:nvPr/>
            </p:nvPicPr>
            <p:blipFill>
              <a:blip r:embed="rId9" cstate="print"/>
              <a:srcRect l="100" t="1875" r="100" b="3750"/>
              <a:stretch>
                <a:fillRect/>
              </a:stretch>
            </p:blipFill>
            <p:spPr bwMode="auto">
              <a:xfrm>
                <a:off x="457200" y="3276600"/>
                <a:ext cx="8229600" cy="457200"/>
              </a:xfrm>
              <a:prstGeom prst="rect">
                <a:avLst/>
              </a:prstGeom>
              <a:noFill/>
              <a:ln w="9525">
                <a:noFill/>
                <a:miter lim="800000"/>
                <a:headEnd/>
                <a:tailEnd/>
              </a:ln>
              <a:effectLst/>
            </p:spPr>
          </p:pic>
          <p:pic>
            <p:nvPicPr>
              <p:cNvPr id="22" name="Picture 5"/>
              <p:cNvPicPr>
                <a:picLocks noChangeArrowheads="1"/>
              </p:cNvPicPr>
              <p:nvPr/>
            </p:nvPicPr>
            <p:blipFill>
              <a:blip r:embed="rId10" cstate="print"/>
              <a:srcRect l="5262" r="54"/>
              <a:stretch>
                <a:fillRect/>
              </a:stretch>
            </p:blipFill>
            <p:spPr bwMode="auto">
              <a:xfrm>
                <a:off x="461868" y="2835078"/>
                <a:ext cx="8224932" cy="457200"/>
              </a:xfrm>
              <a:prstGeom prst="rect">
                <a:avLst/>
              </a:prstGeom>
              <a:solidFill>
                <a:schemeClr val="tx1"/>
              </a:solidFill>
              <a:ln w="9525">
                <a:noFill/>
                <a:miter lim="800000"/>
                <a:headEnd/>
                <a:tailEnd/>
              </a:ln>
              <a:effectLst/>
            </p:spPr>
          </p:pic>
          <p:sp>
            <p:nvSpPr>
              <p:cNvPr id="23" name="TextBox 22"/>
              <p:cNvSpPr txBox="1"/>
              <p:nvPr/>
            </p:nvSpPr>
            <p:spPr>
              <a:xfrm>
                <a:off x="443512" y="2558077"/>
                <a:ext cx="2710678" cy="276999"/>
              </a:xfrm>
              <a:prstGeom prst="rect">
                <a:avLst/>
              </a:prstGeom>
              <a:noFill/>
            </p:spPr>
            <p:txBody>
              <a:bodyPr wrap="none" lIns="0" tIns="0" rIns="0" bIns="0" rtlCol="0">
                <a:spAutoFit/>
              </a:bodyPr>
              <a:lstStyle/>
              <a:p>
                <a:r>
                  <a:rPr lang="en-US" dirty="0" smtClean="0"/>
                  <a:t>10 </a:t>
                </a:r>
                <a:r>
                  <a:rPr lang="en-US" dirty="0" err="1" smtClean="0">
                    <a:latin typeface="Symbol" pitchFamily="18" charset="2"/>
                  </a:rPr>
                  <a:t>m</a:t>
                </a:r>
                <a:r>
                  <a:rPr lang="en-US" dirty="0" err="1" smtClean="0"/>
                  <a:t>M</a:t>
                </a:r>
                <a:r>
                  <a:rPr lang="en-US" dirty="0" smtClean="0"/>
                  <a:t> Phenylephrine (PE)</a:t>
                </a:r>
                <a:endParaRPr lang="en-US" dirty="0"/>
              </a:p>
            </p:txBody>
          </p:sp>
        </p:grpSp>
        <p:cxnSp>
          <p:nvCxnSpPr>
            <p:cNvPr id="18" name="Straight Arrow Connector 17"/>
            <p:cNvCxnSpPr/>
            <p:nvPr/>
          </p:nvCxnSpPr>
          <p:spPr>
            <a:xfrm rot="10800000">
              <a:off x="2667000" y="34290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172200" y="3429000"/>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4343400" y="3656011"/>
              <a:ext cx="228600" cy="1588"/>
            </a:xfrm>
            <a:prstGeom prst="straightConnector1">
              <a:avLst/>
            </a:prstGeom>
            <a:ln w="317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err="1" smtClean="0"/>
              <a:t>G</a:t>
            </a:r>
            <a:r>
              <a:rPr lang="en-US" sz="4400" baseline="-25000" dirty="0" err="1" smtClean="0"/>
              <a:t>q</a:t>
            </a:r>
            <a:r>
              <a:rPr lang="en-US" sz="4400" dirty="0" smtClean="0"/>
              <a:t> Peptide Prevents </a:t>
            </a:r>
            <a:r>
              <a:rPr lang="en-US" sz="4400" dirty="0" err="1" smtClean="0"/>
              <a:t>Phenylephrine</a:t>
            </a:r>
            <a:r>
              <a:rPr lang="en-US" sz="4400" dirty="0" smtClean="0"/>
              <a:t> Increase in Ca</a:t>
            </a:r>
            <a:r>
              <a:rPr lang="en-US" sz="4400" baseline="30000" dirty="0" smtClean="0"/>
              <a:t>2+</a:t>
            </a:r>
            <a:r>
              <a:rPr lang="en-US" sz="4400" dirty="0" smtClean="0"/>
              <a:t> Transient</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143000" y="1855946"/>
            <a:ext cx="7836218" cy="4316254"/>
          </a:xfrm>
          <a:prstGeom prst="rect">
            <a:avLst/>
          </a:prstGeom>
          <a:solidFill>
            <a:schemeClr val="bg2"/>
          </a:solidFill>
          <a:ln w="9525">
            <a:noFill/>
            <a:miter lim="800000"/>
            <a:headEnd/>
            <a:tailEnd/>
          </a:ln>
          <a:effectLst/>
        </p:spPr>
      </p:pic>
      <p:sp>
        <p:nvSpPr>
          <p:cNvPr id="5" name="TextBox 4"/>
          <p:cNvSpPr txBox="1"/>
          <p:nvPr/>
        </p:nvSpPr>
        <p:spPr>
          <a:xfrm>
            <a:off x="1143000" y="6183868"/>
            <a:ext cx="7391400" cy="369332"/>
          </a:xfrm>
          <a:prstGeom prst="rect">
            <a:avLst/>
          </a:prstGeom>
          <a:noFill/>
        </p:spPr>
        <p:txBody>
          <a:bodyPr wrap="square" rtlCol="0">
            <a:spAutoFit/>
          </a:bodyPr>
          <a:lstStyle/>
          <a:p>
            <a:r>
              <a:rPr lang="en-US" dirty="0" smtClean="0"/>
              <a:t>Isolated Atrial Myocytes from 3 Week </a:t>
            </a:r>
            <a:r>
              <a:rPr lang="en-US" dirty="0" err="1" smtClean="0"/>
              <a:t>Ventricularly-Tachypaced</a:t>
            </a:r>
            <a:r>
              <a:rPr lang="en-US" dirty="0" smtClean="0"/>
              <a:t> Canine</a:t>
            </a:r>
            <a:endParaRPr lang="en-US" dirty="0"/>
          </a:p>
        </p:txBody>
      </p:sp>
      <p:sp>
        <p:nvSpPr>
          <p:cNvPr id="7" name="Rectangle 6"/>
          <p:cNvSpPr/>
          <p:nvPr/>
        </p:nvSpPr>
        <p:spPr>
          <a:xfrm>
            <a:off x="6400800" y="2895600"/>
            <a:ext cx="990600" cy="3200400"/>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810000" y="2895600"/>
            <a:ext cx="990600" cy="3200400"/>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Randomized </a:t>
            </a:r>
            <a:r>
              <a:rPr lang="en-US" sz="3200" dirty="0" err="1" smtClean="0"/>
              <a:t>G</a:t>
            </a:r>
            <a:r>
              <a:rPr lang="en-US" sz="3200" baseline="-25000" dirty="0" err="1" smtClean="0"/>
              <a:t>q</a:t>
            </a:r>
            <a:r>
              <a:rPr lang="en-US" sz="3200" dirty="0" smtClean="0"/>
              <a:t> Peptide Does Not Affect PE Induced Aberrant Ca</a:t>
            </a:r>
            <a:r>
              <a:rPr lang="en-US" sz="3200" baseline="30000" dirty="0" smtClean="0"/>
              <a:t>2+</a:t>
            </a:r>
            <a:r>
              <a:rPr lang="en-US" sz="3200" dirty="0" smtClean="0"/>
              <a:t> Cycling</a:t>
            </a:r>
            <a:endParaRPr lang="en-US" sz="3200" dirty="0"/>
          </a:p>
        </p:txBody>
      </p:sp>
      <p:pic>
        <p:nvPicPr>
          <p:cNvPr id="4" name="Picture 2"/>
          <p:cNvPicPr>
            <a:picLocks noChangeAspect="1" noChangeArrowheads="1"/>
          </p:cNvPicPr>
          <p:nvPr/>
        </p:nvPicPr>
        <p:blipFill>
          <a:blip r:embed="rId3" cstate="print"/>
          <a:srcRect/>
          <a:stretch>
            <a:fillRect/>
          </a:stretch>
        </p:blipFill>
        <p:spPr bwMode="auto">
          <a:xfrm>
            <a:off x="1143000" y="1856232"/>
            <a:ext cx="7836218" cy="4316254"/>
          </a:xfrm>
          <a:prstGeom prst="rect">
            <a:avLst/>
          </a:prstGeom>
          <a:solidFill>
            <a:schemeClr val="bg2"/>
          </a:solidFill>
          <a:ln w="9525">
            <a:noFill/>
            <a:miter lim="800000"/>
            <a:headEnd/>
            <a:tailEnd/>
          </a:ln>
          <a:effectLst/>
        </p:spPr>
      </p:pic>
      <p:sp>
        <p:nvSpPr>
          <p:cNvPr id="5" name="TextBox 4"/>
          <p:cNvSpPr txBox="1"/>
          <p:nvPr/>
        </p:nvSpPr>
        <p:spPr>
          <a:xfrm>
            <a:off x="1143000" y="6183868"/>
            <a:ext cx="6934200" cy="369332"/>
          </a:xfrm>
          <a:prstGeom prst="rect">
            <a:avLst/>
          </a:prstGeom>
          <a:noFill/>
        </p:spPr>
        <p:txBody>
          <a:bodyPr wrap="square" rtlCol="0">
            <a:spAutoFit/>
          </a:bodyPr>
          <a:lstStyle/>
          <a:p>
            <a:r>
              <a:rPr lang="en-US" dirty="0" smtClean="0"/>
              <a:t>Isolated Atrial Myocytes from 3 Week </a:t>
            </a:r>
            <a:r>
              <a:rPr lang="en-US" dirty="0" err="1" smtClean="0"/>
              <a:t>Ventricularly-Tachypaced</a:t>
            </a:r>
            <a:r>
              <a:rPr lang="en-US" dirty="0" smtClean="0"/>
              <a:t> Canine</a:t>
            </a:r>
            <a:endParaRPr lang="en-US" dirty="0"/>
          </a:p>
        </p:txBody>
      </p:sp>
      <p:sp>
        <p:nvSpPr>
          <p:cNvPr id="6" name="Rectangle 5"/>
          <p:cNvSpPr/>
          <p:nvPr/>
        </p:nvSpPr>
        <p:spPr>
          <a:xfrm>
            <a:off x="3810000" y="2895600"/>
            <a:ext cx="990600" cy="3200400"/>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400800" y="2895600"/>
            <a:ext cx="990600" cy="3200400"/>
          </a:xfrm>
          <a:prstGeom prst="rect">
            <a:avLst/>
          </a:prstGeom>
          <a:noFill/>
          <a:ln w="889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t>
            </a:r>
            <a:r>
              <a:rPr lang="en-US" dirty="0" err="1" smtClean="0"/>
              <a:t>G</a:t>
            </a:r>
            <a:r>
              <a:rPr lang="en-US" baseline="-25000" dirty="0" err="1" smtClean="0"/>
              <a:t>q</a:t>
            </a:r>
            <a:r>
              <a:rPr lang="en-US" dirty="0" smtClean="0"/>
              <a:t> protein in PLA after 3-4 wk RV </a:t>
            </a:r>
            <a:r>
              <a:rPr lang="en-US" dirty="0" err="1" smtClean="0"/>
              <a:t>tachy</a:t>
            </a:r>
            <a:r>
              <a:rPr lang="en-US" dirty="0" smtClean="0"/>
              <a:t>-pacing </a:t>
            </a:r>
          </a:p>
          <a:p>
            <a:pPr>
              <a:buNone/>
            </a:pPr>
            <a:endParaRPr lang="en-US" dirty="0" smtClean="0"/>
          </a:p>
          <a:p>
            <a:r>
              <a:rPr lang="en-US" dirty="0" smtClean="0"/>
              <a:t>↑TRPC1, TRPC4 in PLA after 3-4 wks RV </a:t>
            </a:r>
            <a:r>
              <a:rPr lang="en-US" dirty="0" err="1" smtClean="0"/>
              <a:t>tachy</a:t>
            </a:r>
            <a:r>
              <a:rPr lang="en-US" dirty="0" smtClean="0"/>
              <a:t>-pacing (no change in TRPC3 and TRPC6)</a:t>
            </a:r>
          </a:p>
          <a:p>
            <a:pPr>
              <a:buNone/>
            </a:pPr>
            <a:endParaRPr lang="en-US" dirty="0" smtClean="0"/>
          </a:p>
          <a:p>
            <a:r>
              <a:rPr lang="en-US" dirty="0" smtClean="0"/>
              <a:t>TRPC channel inhibition abolishes </a:t>
            </a:r>
            <a:r>
              <a:rPr lang="en-US" dirty="0" err="1" smtClean="0"/>
              <a:t>G</a:t>
            </a:r>
            <a:r>
              <a:rPr lang="en-US" baseline="-25000" dirty="0" err="1" smtClean="0"/>
              <a:t>q</a:t>
            </a:r>
            <a:r>
              <a:rPr lang="en-US" dirty="0" smtClean="0"/>
              <a:t>-mediated arrhythmogenic Ca</a:t>
            </a:r>
            <a:r>
              <a:rPr lang="en-US" baseline="30000" dirty="0" smtClean="0"/>
              <a:t>2+</a:t>
            </a:r>
            <a:r>
              <a:rPr lang="en-US" dirty="0" smtClean="0"/>
              <a:t> </a:t>
            </a:r>
            <a:r>
              <a:rPr lang="en-US" dirty="0" err="1" smtClean="0"/>
              <a:t>dysregulation</a:t>
            </a:r>
            <a:r>
              <a:rPr lang="en-US" dirty="0" smtClean="0"/>
              <a:t> in atrial myocytes</a:t>
            </a:r>
          </a:p>
          <a:p>
            <a:pPr>
              <a:buNone/>
            </a:pPr>
            <a:endParaRPr lang="en-US" dirty="0" smtClean="0"/>
          </a:p>
          <a:p>
            <a:r>
              <a:rPr lang="en-US" dirty="0" smtClean="0"/>
              <a:t>Disruption of GPCR-</a:t>
            </a:r>
            <a:r>
              <a:rPr lang="en-US" dirty="0" err="1" smtClean="0"/>
              <a:t>G</a:t>
            </a:r>
            <a:r>
              <a:rPr lang="en-US" baseline="-25000" dirty="0" err="1" smtClean="0"/>
              <a:t>q</a:t>
            </a:r>
            <a:r>
              <a:rPr lang="en-US" dirty="0" smtClean="0"/>
              <a:t> coupling abolishes arrhythmogenic Ca</a:t>
            </a:r>
            <a:r>
              <a:rPr lang="en-US" baseline="30000" dirty="0" smtClean="0"/>
              <a:t>2+</a:t>
            </a:r>
            <a:r>
              <a:rPr lang="en-US" dirty="0" smtClean="0"/>
              <a:t> </a:t>
            </a:r>
            <a:r>
              <a:rPr lang="en-US" dirty="0" err="1" smtClean="0"/>
              <a:t>dysregulation</a:t>
            </a:r>
            <a:r>
              <a:rPr lang="en-US" dirty="0" smtClean="0"/>
              <a:t> (and IP</a:t>
            </a:r>
            <a:r>
              <a:rPr lang="en-US" baseline="-25000" dirty="0" smtClean="0"/>
              <a:t>3</a:t>
            </a:r>
            <a:r>
              <a:rPr lang="en-US" dirty="0" smtClean="0"/>
              <a:t> generation) in atrial myocytes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a:t>
            </a:r>
            <a:endParaRPr lang="en-US" dirty="0"/>
          </a:p>
        </p:txBody>
      </p:sp>
      <p:sp>
        <p:nvSpPr>
          <p:cNvPr id="22" name="Oval 21"/>
          <p:cNvSpPr>
            <a:spLocks noChangeAspect="1"/>
          </p:cNvSpPr>
          <p:nvPr/>
        </p:nvSpPr>
        <p:spPr>
          <a:xfrm>
            <a:off x="4724400" y="1143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1" name="Oval 30"/>
          <p:cNvSpPr>
            <a:spLocks noChangeAspect="1"/>
          </p:cNvSpPr>
          <p:nvPr/>
        </p:nvSpPr>
        <p:spPr>
          <a:xfrm>
            <a:off x="4114800" y="304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5" name="Oval 24"/>
          <p:cNvSpPr>
            <a:spLocks noChangeAspect="1"/>
          </p:cNvSpPr>
          <p:nvPr/>
        </p:nvSpPr>
        <p:spPr>
          <a:xfrm>
            <a:off x="4267200" y="1143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9" name="Oval 18"/>
          <p:cNvSpPr>
            <a:spLocks noChangeAspect="1"/>
          </p:cNvSpPr>
          <p:nvPr/>
        </p:nvSpPr>
        <p:spPr>
          <a:xfrm>
            <a:off x="5105400" y="304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1" name="Oval 20"/>
          <p:cNvSpPr>
            <a:spLocks noChangeAspect="1"/>
          </p:cNvSpPr>
          <p:nvPr/>
        </p:nvSpPr>
        <p:spPr>
          <a:xfrm>
            <a:off x="3581400" y="304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7" name="Oval 16"/>
          <p:cNvSpPr>
            <a:spLocks noChangeAspect="1"/>
          </p:cNvSpPr>
          <p:nvPr/>
        </p:nvSpPr>
        <p:spPr>
          <a:xfrm>
            <a:off x="4114800" y="685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7" name="Oval 26"/>
          <p:cNvSpPr>
            <a:spLocks noChangeAspect="1"/>
          </p:cNvSpPr>
          <p:nvPr/>
        </p:nvSpPr>
        <p:spPr>
          <a:xfrm>
            <a:off x="4648200" y="304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2" name="Oval 31"/>
          <p:cNvSpPr>
            <a:spLocks noChangeAspect="1"/>
          </p:cNvSpPr>
          <p:nvPr/>
        </p:nvSpPr>
        <p:spPr>
          <a:xfrm>
            <a:off x="5029200" y="762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3" name="Oval 22"/>
          <p:cNvSpPr>
            <a:spLocks noChangeAspect="1"/>
          </p:cNvSpPr>
          <p:nvPr/>
        </p:nvSpPr>
        <p:spPr>
          <a:xfrm>
            <a:off x="5105400" y="1219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pic>
        <p:nvPicPr>
          <p:cNvPr id="1026" name="Picture 2"/>
          <p:cNvPicPr>
            <a:picLocks noChangeAspect="1" noChangeArrowheads="1"/>
          </p:cNvPicPr>
          <p:nvPr/>
        </p:nvPicPr>
        <p:blipFill>
          <a:blip r:embed="rId3" cstate="print"/>
          <a:srcRect r="28537"/>
          <a:stretch>
            <a:fillRect/>
          </a:stretch>
        </p:blipFill>
        <p:spPr bwMode="auto">
          <a:xfrm>
            <a:off x="1066800" y="1676400"/>
            <a:ext cx="7785801" cy="4648200"/>
          </a:xfrm>
          <a:prstGeom prst="rect">
            <a:avLst/>
          </a:prstGeom>
          <a:noFill/>
          <a:ln w="9525">
            <a:noFill/>
            <a:miter lim="800000"/>
            <a:headEnd/>
            <a:tailEnd/>
          </a:ln>
          <a:effectLst/>
        </p:spPr>
      </p:pic>
      <p:sp>
        <p:nvSpPr>
          <p:cNvPr id="26" name="TextBox 25"/>
          <p:cNvSpPr txBox="1"/>
          <p:nvPr/>
        </p:nvSpPr>
        <p:spPr>
          <a:xfrm>
            <a:off x="1600200" y="6260068"/>
            <a:ext cx="973343" cy="369332"/>
          </a:xfrm>
          <a:prstGeom prst="rect">
            <a:avLst/>
          </a:prstGeom>
          <a:noFill/>
        </p:spPr>
        <p:txBody>
          <a:bodyPr wrap="none" rtlCol="0">
            <a:spAutoFit/>
          </a:bodyPr>
          <a:lstStyle/>
          <a:p>
            <a:pPr algn="ctr"/>
            <a:r>
              <a:rPr lang="en-US" dirty="0" smtClean="0"/>
              <a:t>T tubule</a:t>
            </a:r>
            <a:endParaRPr lang="en-US" dirty="0"/>
          </a:p>
        </p:txBody>
      </p:sp>
      <p:sp>
        <p:nvSpPr>
          <p:cNvPr id="11" name="Rounded Rectangle 10"/>
          <p:cNvSpPr/>
          <p:nvPr/>
        </p:nvSpPr>
        <p:spPr>
          <a:xfrm>
            <a:off x="4724400" y="4038600"/>
            <a:ext cx="2895600" cy="1447800"/>
          </a:xfrm>
          <a:prstGeom prst="roundRect">
            <a:avLst/>
          </a:prstGeom>
          <a:noFill/>
          <a:ln w="127000">
            <a:solidFill>
              <a:schemeClr val="accent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562600" y="609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5" name="Oval 14"/>
          <p:cNvSpPr>
            <a:spLocks noChangeAspect="1"/>
          </p:cNvSpPr>
          <p:nvPr/>
        </p:nvSpPr>
        <p:spPr>
          <a:xfrm>
            <a:off x="58674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8" name="Oval 17"/>
          <p:cNvSpPr>
            <a:spLocks noChangeAspect="1"/>
          </p:cNvSpPr>
          <p:nvPr/>
        </p:nvSpPr>
        <p:spPr>
          <a:xfrm>
            <a:off x="6629400" y="4724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0" name="Oval 19"/>
          <p:cNvSpPr>
            <a:spLocks noChangeAspect="1"/>
          </p:cNvSpPr>
          <p:nvPr/>
        </p:nvSpPr>
        <p:spPr>
          <a:xfrm>
            <a:off x="51054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14" name="TextBox 113"/>
          <p:cNvSpPr txBox="1"/>
          <p:nvPr/>
        </p:nvSpPr>
        <p:spPr>
          <a:xfrm>
            <a:off x="4914900" y="5117068"/>
            <a:ext cx="2514600" cy="369332"/>
          </a:xfrm>
          <a:prstGeom prst="rect">
            <a:avLst/>
          </a:prstGeom>
          <a:noFill/>
        </p:spPr>
        <p:txBody>
          <a:bodyPr wrap="square" rtlCol="0">
            <a:spAutoFit/>
          </a:bodyPr>
          <a:lstStyle/>
          <a:p>
            <a:r>
              <a:rPr lang="en-US" dirty="0" err="1" smtClean="0"/>
              <a:t>Sarcoplasmic</a:t>
            </a:r>
            <a:r>
              <a:rPr lang="en-US" dirty="0" smtClean="0"/>
              <a:t> Reticulum</a:t>
            </a:r>
            <a:endParaRPr lang="en-US" dirty="0"/>
          </a:p>
        </p:txBody>
      </p:sp>
      <p:sp>
        <p:nvSpPr>
          <p:cNvPr id="206" name="TextBox 205"/>
          <p:cNvSpPr txBox="1"/>
          <p:nvPr/>
        </p:nvSpPr>
        <p:spPr>
          <a:xfrm>
            <a:off x="2438400" y="1600200"/>
            <a:ext cx="6400800" cy="369332"/>
          </a:xfrm>
          <a:prstGeom prst="rect">
            <a:avLst/>
          </a:prstGeom>
          <a:noFill/>
        </p:spPr>
        <p:txBody>
          <a:bodyPr wrap="square" rtlCol="0">
            <a:spAutoFit/>
          </a:bodyPr>
          <a:lstStyle/>
          <a:p>
            <a:pPr algn="ctr"/>
            <a:r>
              <a:rPr lang="en-US" dirty="0" err="1" smtClean="0"/>
              <a:t>Cardiomyocyte</a:t>
            </a:r>
            <a:endParaRPr lang="en-US" dirty="0"/>
          </a:p>
        </p:txBody>
      </p:sp>
      <p:grpSp>
        <p:nvGrpSpPr>
          <p:cNvPr id="4" name="Group 212"/>
          <p:cNvGrpSpPr/>
          <p:nvPr/>
        </p:nvGrpSpPr>
        <p:grpSpPr>
          <a:xfrm>
            <a:off x="4876800" y="2103120"/>
            <a:ext cx="990600" cy="609600"/>
            <a:chOff x="3352800" y="3334513"/>
            <a:chExt cx="990600" cy="609600"/>
          </a:xfrm>
        </p:grpSpPr>
        <p:sp>
          <p:nvSpPr>
            <p:cNvPr id="14" name="Can 13"/>
            <p:cNvSpPr/>
            <p:nvPr/>
          </p:nvSpPr>
          <p:spPr>
            <a:xfrm rot="16200000">
              <a:off x="3505201" y="3182112"/>
              <a:ext cx="609600" cy="914401"/>
            </a:xfrm>
            <a:prstGeom prst="can">
              <a:avLst/>
            </a:prstGeom>
            <a:gradFill flip="none" rotWithShape="1">
              <a:gsLst>
                <a:gs pos="0">
                  <a:schemeClr val="accent5"/>
                </a:gs>
                <a:gs pos="100000">
                  <a:schemeClr val="accent5"/>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29000" y="3454646"/>
              <a:ext cx="914400" cy="369332"/>
            </a:xfrm>
            <a:prstGeom prst="rect">
              <a:avLst/>
            </a:prstGeom>
            <a:noFill/>
          </p:spPr>
          <p:txBody>
            <a:bodyPr wrap="square" rtlCol="0">
              <a:spAutoFit/>
            </a:bodyPr>
            <a:lstStyle/>
            <a:p>
              <a:pPr algn="ctr"/>
              <a:r>
                <a:rPr lang="en-US" dirty="0" smtClean="0"/>
                <a:t>PLC</a:t>
              </a:r>
              <a:endParaRPr lang="en-US" dirty="0"/>
            </a:p>
          </p:txBody>
        </p:sp>
      </p:grpSp>
      <p:grpSp>
        <p:nvGrpSpPr>
          <p:cNvPr id="6" name="Group 213"/>
          <p:cNvGrpSpPr/>
          <p:nvPr/>
        </p:nvGrpSpPr>
        <p:grpSpPr>
          <a:xfrm rot="5400000">
            <a:off x="3219448" y="1428753"/>
            <a:ext cx="914401" cy="1181102"/>
            <a:chOff x="2057400" y="3182113"/>
            <a:chExt cx="914401" cy="914400"/>
          </a:xfrm>
        </p:grpSpPr>
        <p:sp>
          <p:nvSpPr>
            <p:cNvPr id="13" name="Can 12"/>
            <p:cNvSpPr/>
            <p:nvPr/>
          </p:nvSpPr>
          <p:spPr>
            <a:xfrm rot="16200000">
              <a:off x="2209801" y="3182112"/>
              <a:ext cx="609600" cy="914401"/>
            </a:xfrm>
            <a:prstGeom prst="can">
              <a:avLst/>
            </a:prstGeom>
            <a:gradFill flip="none" rotWithShape="1">
              <a:gsLst>
                <a:gs pos="0">
                  <a:schemeClr val="accent3"/>
                </a:gs>
                <a:gs pos="100000">
                  <a:schemeClr val="accent3"/>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2133600" y="3454647"/>
              <a:ext cx="914400" cy="369332"/>
            </a:xfrm>
            <a:prstGeom prst="rect">
              <a:avLst/>
            </a:prstGeom>
            <a:noFill/>
          </p:spPr>
          <p:txBody>
            <a:bodyPr wrap="square" rtlCol="0">
              <a:spAutoFit/>
            </a:bodyPr>
            <a:lstStyle/>
            <a:p>
              <a:pPr algn="ctr"/>
              <a:r>
                <a:rPr lang="en-US" dirty="0" err="1" smtClean="0"/>
                <a:t>G</a:t>
              </a:r>
              <a:r>
                <a:rPr lang="en-US" baseline="-25000" dirty="0" err="1" smtClean="0"/>
                <a:t>q</a:t>
              </a:r>
              <a:r>
                <a:rPr lang="en-US" dirty="0" err="1" smtClean="0"/>
                <a:t>PCR</a:t>
              </a:r>
              <a:endParaRPr lang="en-US" dirty="0"/>
            </a:p>
          </p:txBody>
        </p:sp>
      </p:grpSp>
      <p:sp>
        <p:nvSpPr>
          <p:cNvPr id="146" name="Text Box 12"/>
          <p:cNvSpPr txBox="1">
            <a:spLocks noChangeArrowheads="1"/>
          </p:cNvSpPr>
          <p:nvPr/>
        </p:nvSpPr>
        <p:spPr bwMode="auto">
          <a:xfrm>
            <a:off x="1088437" y="1143000"/>
            <a:ext cx="2188163" cy="830997"/>
          </a:xfrm>
          <a:prstGeom prst="rect">
            <a:avLst/>
          </a:prstGeom>
          <a:noFill/>
          <a:ln w="25400" algn="ctr">
            <a:noFill/>
            <a:miter lim="800000"/>
            <a:headEnd/>
            <a:tailEnd/>
          </a:ln>
        </p:spPr>
        <p:txBody>
          <a:bodyPr wrap="none" lIns="0" tIns="0" rIns="0" bIns="0">
            <a:spAutoFit/>
          </a:bodyPr>
          <a:lstStyle/>
          <a:p>
            <a:pPr algn="ctr"/>
            <a:r>
              <a:rPr lang="en-US" dirty="0" smtClean="0">
                <a:latin typeface="Symbol" pitchFamily="18" charset="2"/>
              </a:rPr>
              <a:t>a</a:t>
            </a:r>
            <a:r>
              <a:rPr lang="en-US" baseline="-25000" dirty="0" smtClean="0">
                <a:latin typeface="Calibri" pitchFamily="34" charset="0"/>
              </a:rPr>
              <a:t>1</a:t>
            </a:r>
            <a:r>
              <a:rPr lang="en-US" dirty="0" smtClean="0">
                <a:latin typeface="Calibri" pitchFamily="34" charset="0"/>
              </a:rPr>
              <a:t> </a:t>
            </a:r>
            <a:r>
              <a:rPr lang="en-US" dirty="0" err="1" smtClean="0">
                <a:latin typeface="Calibri" pitchFamily="34" charset="0"/>
              </a:rPr>
              <a:t>adrenoceptors</a:t>
            </a:r>
            <a:endParaRPr lang="en-US" dirty="0" smtClean="0">
              <a:latin typeface="Calibri" pitchFamily="34" charset="0"/>
            </a:endParaRPr>
          </a:p>
          <a:p>
            <a:pPr algn="ctr"/>
            <a:r>
              <a:rPr lang="en-US" dirty="0" smtClean="0">
                <a:latin typeface="Calibri" pitchFamily="34" charset="0"/>
              </a:rPr>
              <a:t> Angiotensin</a:t>
            </a:r>
            <a:r>
              <a:rPr lang="en-US" baseline="-25000" dirty="0" smtClean="0">
                <a:latin typeface="Calibri" pitchFamily="34" charset="0"/>
              </a:rPr>
              <a:t>1</a:t>
            </a:r>
            <a:r>
              <a:rPr lang="en-US" dirty="0" smtClean="0">
                <a:latin typeface="Calibri" pitchFamily="34" charset="0"/>
              </a:rPr>
              <a:t> receptors</a:t>
            </a:r>
          </a:p>
          <a:p>
            <a:pPr algn="ctr"/>
            <a:r>
              <a:rPr lang="en-US" dirty="0" smtClean="0">
                <a:latin typeface="Calibri" pitchFamily="34" charset="0"/>
              </a:rPr>
              <a:t> </a:t>
            </a:r>
            <a:r>
              <a:rPr lang="en-US" dirty="0" err="1" smtClean="0">
                <a:latin typeface="Calibri" pitchFamily="34" charset="0"/>
              </a:rPr>
              <a:t>Endothelin</a:t>
            </a:r>
            <a:r>
              <a:rPr lang="en-US" baseline="-25000" dirty="0" err="1" smtClean="0">
                <a:latin typeface="Calibri" pitchFamily="34" charset="0"/>
              </a:rPr>
              <a:t>B</a:t>
            </a:r>
            <a:r>
              <a:rPr lang="en-US" dirty="0" smtClean="0">
                <a:latin typeface="Calibri" pitchFamily="34" charset="0"/>
              </a:rPr>
              <a:t> receptors</a:t>
            </a:r>
            <a:endParaRPr lang="en-US" dirty="0">
              <a:latin typeface="Calibri" pitchFamily="34" charset="0"/>
            </a:endParaRPr>
          </a:p>
        </p:txBody>
      </p:sp>
      <p:grpSp>
        <p:nvGrpSpPr>
          <p:cNvPr id="7" name="Group 148"/>
          <p:cNvGrpSpPr>
            <a:grpSpLocks noChangeAspect="1"/>
          </p:cNvGrpSpPr>
          <p:nvPr/>
        </p:nvGrpSpPr>
        <p:grpSpPr>
          <a:xfrm>
            <a:off x="2886457" y="2349260"/>
            <a:ext cx="847343" cy="546340"/>
            <a:chOff x="3048001" y="2557834"/>
            <a:chExt cx="609600" cy="393050"/>
          </a:xfrm>
        </p:grpSpPr>
        <p:sp>
          <p:nvSpPr>
            <p:cNvPr id="147" name="Oval 146"/>
            <p:cNvSpPr>
              <a:spLocks noChangeAspect="1"/>
            </p:cNvSpPr>
            <p:nvPr/>
          </p:nvSpPr>
          <p:spPr>
            <a:xfrm>
              <a:off x="3193924" y="2557834"/>
              <a:ext cx="317753" cy="370712"/>
            </a:xfrm>
            <a:prstGeom prst="ellipse">
              <a:avLst/>
            </a:prstGeom>
            <a:gradFill flip="none" rotWithShape="1">
              <a:gsLst>
                <a:gs pos="0">
                  <a:schemeClr val="bg1"/>
                </a:gs>
                <a:gs pos="74000">
                  <a:schemeClr val="accent2">
                    <a:lumMod val="60000"/>
                    <a:lumOff val="4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92500" lnSpcReduction="10000"/>
            </a:bodyPr>
            <a:lstStyle/>
            <a:p>
              <a:pPr algn="ctr"/>
              <a:endParaRPr lang="en-US" sz="2000" b="1" baseline="30000" dirty="0">
                <a:solidFill>
                  <a:schemeClr val="tx1"/>
                </a:solidFill>
              </a:endParaRPr>
            </a:p>
          </p:txBody>
        </p:sp>
        <p:sp>
          <p:nvSpPr>
            <p:cNvPr id="148" name="TextBox 147"/>
            <p:cNvSpPr txBox="1"/>
            <p:nvPr/>
          </p:nvSpPr>
          <p:spPr>
            <a:xfrm>
              <a:off x="3048001" y="2581552"/>
              <a:ext cx="609600" cy="369332"/>
            </a:xfrm>
            <a:prstGeom prst="rect">
              <a:avLst/>
            </a:prstGeom>
            <a:noFill/>
          </p:spPr>
          <p:txBody>
            <a:bodyPr wrap="square" rtlCol="0">
              <a:spAutoFit/>
            </a:bodyPr>
            <a:lstStyle/>
            <a:p>
              <a:pPr algn="ctr"/>
              <a:r>
                <a:rPr lang="en-US" dirty="0" err="1" smtClean="0"/>
                <a:t>G</a:t>
              </a:r>
              <a:r>
                <a:rPr lang="en-US" baseline="-25000" dirty="0" err="1" smtClean="0">
                  <a:latin typeface="Symbol" pitchFamily="18" charset="2"/>
                </a:rPr>
                <a:t>a</a:t>
              </a:r>
              <a:r>
                <a:rPr lang="en-US" baseline="-25000" dirty="0" err="1" smtClean="0"/>
                <a:t>q</a:t>
              </a:r>
              <a:endParaRPr lang="en-US" baseline="-25000" dirty="0"/>
            </a:p>
          </p:txBody>
        </p:sp>
      </p:grpSp>
      <p:sp>
        <p:nvSpPr>
          <p:cNvPr id="150" name="TextBox 149"/>
          <p:cNvSpPr txBox="1"/>
          <p:nvPr/>
        </p:nvSpPr>
        <p:spPr>
          <a:xfrm>
            <a:off x="3962400" y="1981200"/>
            <a:ext cx="762000" cy="369332"/>
          </a:xfrm>
          <a:prstGeom prst="rect">
            <a:avLst/>
          </a:prstGeom>
          <a:noFill/>
        </p:spPr>
        <p:txBody>
          <a:bodyPr wrap="square" rtlCol="0">
            <a:spAutoFit/>
          </a:bodyPr>
          <a:lstStyle/>
          <a:p>
            <a:pPr algn="ctr"/>
            <a:r>
              <a:rPr lang="en-US" dirty="0" smtClean="0"/>
              <a:t>PIP</a:t>
            </a:r>
            <a:r>
              <a:rPr lang="en-US" baseline="-25000" dirty="0" smtClean="0"/>
              <a:t>2</a:t>
            </a:r>
            <a:endParaRPr lang="en-US" baseline="-25000" dirty="0"/>
          </a:p>
        </p:txBody>
      </p:sp>
      <p:sp>
        <p:nvSpPr>
          <p:cNvPr id="45" name="Oval 44"/>
          <p:cNvSpPr>
            <a:spLocks noChangeAspect="1"/>
          </p:cNvSpPr>
          <p:nvPr/>
        </p:nvSpPr>
        <p:spPr>
          <a:xfrm>
            <a:off x="8686800" y="2286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6" name="Oval 45"/>
          <p:cNvSpPr>
            <a:spLocks noChangeAspect="1"/>
          </p:cNvSpPr>
          <p:nvPr/>
        </p:nvSpPr>
        <p:spPr>
          <a:xfrm>
            <a:off x="8686800" y="11430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 name="Oval 46"/>
          <p:cNvSpPr>
            <a:spLocks noChangeAspect="1"/>
          </p:cNvSpPr>
          <p:nvPr/>
        </p:nvSpPr>
        <p:spPr>
          <a:xfrm>
            <a:off x="8458200" y="9144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8" name="Oval 47"/>
          <p:cNvSpPr>
            <a:spLocks noChangeAspect="1"/>
          </p:cNvSpPr>
          <p:nvPr/>
        </p:nvSpPr>
        <p:spPr>
          <a:xfrm>
            <a:off x="8305800" y="2286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9" name="Oval 48"/>
          <p:cNvSpPr>
            <a:spLocks noChangeAspect="1"/>
          </p:cNvSpPr>
          <p:nvPr/>
        </p:nvSpPr>
        <p:spPr>
          <a:xfrm>
            <a:off x="8686800" y="6096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50" name="Oval 49"/>
          <p:cNvSpPr>
            <a:spLocks noChangeAspect="1"/>
          </p:cNvSpPr>
          <p:nvPr/>
        </p:nvSpPr>
        <p:spPr>
          <a:xfrm>
            <a:off x="8229600" y="5334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nvGrpSpPr>
          <p:cNvPr id="42" name="Group 211"/>
          <p:cNvGrpSpPr/>
          <p:nvPr/>
        </p:nvGrpSpPr>
        <p:grpSpPr>
          <a:xfrm>
            <a:off x="7696200" y="1524000"/>
            <a:ext cx="1143000" cy="914401"/>
            <a:chOff x="7543800" y="1524000"/>
            <a:chExt cx="1143000" cy="914401"/>
          </a:xfrm>
        </p:grpSpPr>
        <p:sp>
          <p:nvSpPr>
            <p:cNvPr id="43" name="Can 42"/>
            <p:cNvSpPr/>
            <p:nvPr/>
          </p:nvSpPr>
          <p:spPr>
            <a:xfrm flipH="1">
              <a:off x="7620000" y="1524000"/>
              <a:ext cx="990600" cy="914401"/>
            </a:xfrm>
            <a:prstGeom prst="can">
              <a:avLst/>
            </a:prstGeom>
            <a:gradFill flip="none" rotWithShape="1">
              <a:gsLst>
                <a:gs pos="0">
                  <a:schemeClr val="tx2"/>
                </a:gs>
                <a:gs pos="100000">
                  <a:schemeClr val="tx2"/>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7543800" y="1777425"/>
              <a:ext cx="1143000" cy="584775"/>
            </a:xfrm>
            <a:prstGeom prst="rect">
              <a:avLst/>
            </a:prstGeom>
            <a:noFill/>
          </p:spPr>
          <p:txBody>
            <a:bodyPr wrap="square" rtlCol="0">
              <a:spAutoFit/>
            </a:bodyPr>
            <a:lstStyle/>
            <a:p>
              <a:pPr algn="ctr"/>
              <a:r>
                <a:rPr lang="en-US" sz="1600" dirty="0" smtClean="0"/>
                <a:t>Na</a:t>
              </a:r>
              <a:r>
                <a:rPr lang="en-US" sz="1600" baseline="30000" dirty="0" smtClean="0"/>
                <a:t>+</a:t>
              </a:r>
              <a:r>
                <a:rPr lang="en-US" sz="1600" dirty="0" smtClean="0"/>
                <a:t>/Ca</a:t>
              </a:r>
              <a:r>
                <a:rPr lang="en-US" sz="1600" baseline="30000" dirty="0" smtClean="0"/>
                <a:t>2+</a:t>
              </a:r>
            </a:p>
            <a:p>
              <a:pPr algn="ctr"/>
              <a:r>
                <a:rPr lang="en-US" sz="1600" dirty="0" smtClean="0"/>
                <a:t>Exchanger</a:t>
              </a:r>
              <a:endParaRPr lang="en-US" sz="1600" dirty="0"/>
            </a:p>
          </p:txBody>
        </p:sp>
      </p:grpSp>
      <p:grpSp>
        <p:nvGrpSpPr>
          <p:cNvPr id="3" name="Group 211"/>
          <p:cNvGrpSpPr/>
          <p:nvPr/>
        </p:nvGrpSpPr>
        <p:grpSpPr>
          <a:xfrm>
            <a:off x="6553200" y="1524000"/>
            <a:ext cx="1143000" cy="914401"/>
            <a:chOff x="7543800" y="1524000"/>
            <a:chExt cx="1143000" cy="914401"/>
          </a:xfrm>
        </p:grpSpPr>
        <p:sp>
          <p:nvSpPr>
            <p:cNvPr id="208" name="Can 207"/>
            <p:cNvSpPr/>
            <p:nvPr/>
          </p:nvSpPr>
          <p:spPr>
            <a:xfrm flipH="1">
              <a:off x="7620000" y="1524000"/>
              <a:ext cx="990600" cy="914401"/>
            </a:xfrm>
            <a:prstGeom prst="can">
              <a:avLst/>
            </a:prstGeom>
            <a:gradFill flip="none" rotWithShape="1">
              <a:gsLst>
                <a:gs pos="0">
                  <a:schemeClr val="accent2">
                    <a:lumMod val="60000"/>
                    <a:lumOff val="40000"/>
                  </a:schemeClr>
                </a:gs>
                <a:gs pos="100000">
                  <a:schemeClr val="accent2">
                    <a:lumMod val="60000"/>
                    <a:lumOff val="40000"/>
                  </a:schemeClr>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7543800" y="1777425"/>
              <a:ext cx="1143000" cy="523220"/>
            </a:xfrm>
            <a:prstGeom prst="rect">
              <a:avLst/>
            </a:prstGeom>
            <a:noFill/>
          </p:spPr>
          <p:txBody>
            <a:bodyPr wrap="square" rtlCol="0">
              <a:spAutoFit/>
            </a:bodyPr>
            <a:lstStyle/>
            <a:p>
              <a:pPr algn="ctr"/>
              <a:r>
                <a:rPr lang="en-US" sz="2800" dirty="0" smtClean="0"/>
                <a:t>TRPC</a:t>
              </a:r>
              <a:endParaRPr lang="en-US" sz="2800" dirty="0"/>
            </a:p>
          </p:txBody>
        </p:sp>
      </p:grpSp>
      <p:sp>
        <p:nvSpPr>
          <p:cNvPr id="30" name="Oval 29"/>
          <p:cNvSpPr>
            <a:spLocks noChangeAspect="1"/>
          </p:cNvSpPr>
          <p:nvPr/>
        </p:nvSpPr>
        <p:spPr>
          <a:xfrm>
            <a:off x="5562600" y="4343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4" name="Oval 23"/>
          <p:cNvSpPr>
            <a:spLocks noChangeAspect="1"/>
          </p:cNvSpPr>
          <p:nvPr/>
        </p:nvSpPr>
        <p:spPr>
          <a:xfrm>
            <a:off x="71628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nvGrpSpPr>
          <p:cNvPr id="5" name="Group 209"/>
          <p:cNvGrpSpPr/>
          <p:nvPr/>
        </p:nvGrpSpPr>
        <p:grpSpPr>
          <a:xfrm rot="16200000">
            <a:off x="6248399" y="3276602"/>
            <a:ext cx="914401" cy="1524000"/>
            <a:chOff x="6476998" y="2877312"/>
            <a:chExt cx="914401" cy="1524000"/>
          </a:xfrm>
        </p:grpSpPr>
        <p:sp>
          <p:nvSpPr>
            <p:cNvPr id="207" name="Can 206"/>
            <p:cNvSpPr/>
            <p:nvPr/>
          </p:nvSpPr>
          <p:spPr>
            <a:xfrm rot="5400000" flipH="1">
              <a:off x="6629399" y="3182112"/>
              <a:ext cx="609600" cy="914401"/>
            </a:xfrm>
            <a:prstGeom prst="can">
              <a:avLst/>
            </a:prstGeom>
            <a:gradFill flip="none" rotWithShape="1">
              <a:gsLst>
                <a:gs pos="0">
                  <a:schemeClr val="accent6"/>
                </a:gs>
                <a:gs pos="100000">
                  <a:schemeClr val="accent6"/>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p:cNvSpPr txBox="1"/>
            <p:nvPr/>
          </p:nvSpPr>
          <p:spPr>
            <a:xfrm rot="5400000">
              <a:off x="6139934" y="3454646"/>
              <a:ext cx="1524000" cy="369332"/>
            </a:xfrm>
            <a:prstGeom prst="rect">
              <a:avLst/>
            </a:prstGeom>
            <a:noFill/>
          </p:spPr>
          <p:txBody>
            <a:bodyPr wrap="square" rtlCol="0">
              <a:spAutoFit/>
            </a:bodyPr>
            <a:lstStyle/>
            <a:p>
              <a:pPr algn="ctr"/>
              <a:r>
                <a:rPr lang="en-US" dirty="0" smtClean="0"/>
                <a:t>IP</a:t>
              </a:r>
              <a:r>
                <a:rPr lang="en-US" baseline="-25000" dirty="0" smtClean="0"/>
                <a:t>3</a:t>
              </a:r>
              <a:r>
                <a:rPr lang="en-US" dirty="0" smtClean="0"/>
                <a:t>R</a:t>
              </a:r>
              <a:endParaRPr lang="en-US" dirty="0"/>
            </a:p>
          </p:txBody>
        </p:sp>
      </p:grpSp>
      <p:sp>
        <p:nvSpPr>
          <p:cNvPr id="152" name="TextBox 151"/>
          <p:cNvSpPr txBox="1"/>
          <p:nvPr/>
        </p:nvSpPr>
        <p:spPr>
          <a:xfrm>
            <a:off x="5638800" y="2209800"/>
            <a:ext cx="762000" cy="369332"/>
          </a:xfrm>
          <a:prstGeom prst="rect">
            <a:avLst/>
          </a:prstGeom>
          <a:noFill/>
        </p:spPr>
        <p:txBody>
          <a:bodyPr wrap="square" rtlCol="0">
            <a:spAutoFit/>
          </a:bodyPr>
          <a:lstStyle/>
          <a:p>
            <a:pPr algn="ctr"/>
            <a:r>
              <a:rPr lang="en-US" dirty="0" smtClean="0"/>
              <a:t>DAG</a:t>
            </a:r>
            <a:endParaRPr lang="en-US" baseline="-25000" dirty="0"/>
          </a:p>
        </p:txBody>
      </p:sp>
      <p:sp>
        <p:nvSpPr>
          <p:cNvPr id="151" name="TextBox 150"/>
          <p:cNvSpPr txBox="1"/>
          <p:nvPr/>
        </p:nvSpPr>
        <p:spPr>
          <a:xfrm>
            <a:off x="5562600" y="2209800"/>
            <a:ext cx="762000" cy="369332"/>
          </a:xfrm>
          <a:prstGeom prst="rect">
            <a:avLst/>
          </a:prstGeom>
          <a:noFill/>
        </p:spPr>
        <p:txBody>
          <a:bodyPr wrap="square" rtlCol="0">
            <a:spAutoFit/>
          </a:bodyPr>
          <a:lstStyle/>
          <a:p>
            <a:pPr algn="ctr"/>
            <a:r>
              <a:rPr lang="en-US" dirty="0" smtClean="0"/>
              <a:t>IP</a:t>
            </a:r>
            <a:r>
              <a:rPr lang="en-US" baseline="-25000" dirty="0" smtClean="0"/>
              <a:t>3</a:t>
            </a:r>
            <a:endParaRPr lang="en-US" baseline="-25000" dirty="0"/>
          </a:p>
        </p:txBody>
      </p:sp>
      <p:sp>
        <p:nvSpPr>
          <p:cNvPr id="53" name="Left Arrow 52"/>
          <p:cNvSpPr/>
          <p:nvPr/>
        </p:nvSpPr>
        <p:spPr>
          <a:xfrm>
            <a:off x="5029200" y="5943600"/>
            <a:ext cx="1524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38800" y="5830669"/>
            <a:ext cx="3441007" cy="646331"/>
          </a:xfrm>
          <a:prstGeom prst="rect">
            <a:avLst/>
          </a:prstGeom>
          <a:solidFill>
            <a:srgbClr val="FFFF00"/>
          </a:solidFill>
        </p:spPr>
        <p:txBody>
          <a:bodyPr wrap="none">
            <a:spAutoFit/>
          </a:bodyPr>
          <a:lstStyle/>
          <a:p>
            <a:r>
              <a:rPr lang="en-US" sz="3600" dirty="0" smtClean="0"/>
              <a:t>Triggered Activity</a:t>
            </a:r>
            <a:endParaRPr lang="en-US" sz="3600" dirty="0"/>
          </a:p>
        </p:txBody>
      </p:sp>
      <p:sp>
        <p:nvSpPr>
          <p:cNvPr id="55" name="Right Arrow 54"/>
          <p:cNvSpPr/>
          <p:nvPr/>
        </p:nvSpPr>
        <p:spPr>
          <a:xfrm>
            <a:off x="4953000" y="6077634"/>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2133600" y="4960203"/>
            <a:ext cx="2895600" cy="1897797"/>
            <a:chOff x="2895600" y="4572000"/>
            <a:chExt cx="2895600" cy="1897797"/>
          </a:xfrm>
        </p:grpSpPr>
        <p:pic>
          <p:nvPicPr>
            <p:cNvPr id="57" name="Picture 2" descr="Figure 8754788">
              <a:hlinkClick r:id="rId4"/>
            </p:cNvPr>
            <p:cNvPicPr>
              <a:picLocks noChangeAspect="1" noChangeArrowheads="1"/>
            </p:cNvPicPr>
            <p:nvPr/>
          </p:nvPicPr>
          <p:blipFill>
            <a:blip r:embed="rId5" cstate="print"/>
            <a:srcRect l="73091" t="32294" r="4364" b="54312"/>
            <a:stretch>
              <a:fillRect/>
            </a:stretch>
          </p:blipFill>
          <p:spPr bwMode="auto">
            <a:xfrm>
              <a:off x="2895600" y="4572000"/>
              <a:ext cx="2895600" cy="1278389"/>
            </a:xfrm>
            <a:prstGeom prst="rect">
              <a:avLst/>
            </a:prstGeom>
            <a:noFill/>
          </p:spPr>
        </p:pic>
        <p:sp>
          <p:nvSpPr>
            <p:cNvPr id="58" name="TextBox 57"/>
            <p:cNvSpPr txBox="1"/>
            <p:nvPr/>
          </p:nvSpPr>
          <p:spPr>
            <a:xfrm>
              <a:off x="2895600" y="5638800"/>
              <a:ext cx="2895600" cy="830997"/>
            </a:xfrm>
            <a:prstGeom prst="rect">
              <a:avLst/>
            </a:prstGeom>
            <a:noFill/>
          </p:spPr>
          <p:txBody>
            <a:bodyPr wrap="square" rtlCol="0">
              <a:spAutoFit/>
            </a:bodyPr>
            <a:lstStyle/>
            <a:p>
              <a:pPr algn="ctr"/>
              <a:r>
                <a:rPr lang="en-US" sz="2400" dirty="0" smtClean="0"/>
                <a:t>Delayed </a:t>
              </a:r>
              <a:r>
                <a:rPr lang="en-US" sz="2400" dirty="0" err="1" smtClean="0"/>
                <a:t>Afterdepolarizations</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55556E-7 -2.96296E-6 C -0.00295 0.0176 -0.00538 0.03519 -0.0033 0.05209 C -0.00139 0.06922 0.00469 0.08959 0.01302 0.10278 C 0.02153 0.11598 0.02934 0.125 0.04705 0.13102 C 0.06476 0.13704 0.10156 0.14213 0.12014 0.13935 C 0.13889 0.13681 0.14861 0.12662 0.15937 0.11528 C 0.16996 0.10417 0.1776 0.08704 0.18351 0.07153 C 0.18958 0.05602 0.19271 0.03912 0.19583 0.02223 " pathEditMode="relative" rAng="293946" ptsTypes="aaaaaaaA">
                                      <p:cBhvr>
                                        <p:cTn id="14" dur="2000" fill="hold"/>
                                        <p:tgtEl>
                                          <p:spTgt spid="7"/>
                                        </p:tgtEl>
                                        <p:attrNameLst>
                                          <p:attrName>ppt_x</p:attrName>
                                          <p:attrName>ppt_y</p:attrName>
                                        </p:attrNameLst>
                                      </p:cBhvr>
                                      <p:rCtr x="92" y="7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grpId="1" nodeType="afterEffect">
                                  <p:stCondLst>
                                    <p:cond delay="0"/>
                                  </p:stCondLst>
                                  <p:childTnLst>
                                    <p:animMotion origin="layout" path="M 1.66667E-6 -7.40741E-7 C -0.00573 0.01389 -0.01129 0.02824 -0.00174 0.03403 C 0.00816 0.03982 0.03351 0.03681 0.05937 0.03403 " pathEditMode="relative" rAng="0" ptsTypes="aaA">
                                      <p:cBhvr>
                                        <p:cTn id="21" dur="2000" fill="hold"/>
                                        <p:tgtEl>
                                          <p:spTgt spid="150"/>
                                        </p:tgtEl>
                                        <p:attrNameLst>
                                          <p:attrName>ppt_x</p:attrName>
                                          <p:attrName>ppt_y</p:attrName>
                                        </p:attrNameLst>
                                      </p:cBhvr>
                                      <p:rCtr x="24" y="20"/>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150"/>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childTnLst>
                          </p:cTn>
                        </p:par>
                        <p:par>
                          <p:cTn id="29" fill="hold">
                            <p:stCondLst>
                              <p:cond delay="0"/>
                            </p:stCondLst>
                            <p:childTnLst>
                              <p:par>
                                <p:cTn id="30" presetID="0" presetClass="path" presetSubtype="0" accel="50000" decel="50000" fill="hold" grpId="1" nodeType="afterEffect">
                                  <p:stCondLst>
                                    <p:cond delay="0"/>
                                  </p:stCondLst>
                                  <p:childTnLst>
                                    <p:animMotion origin="layout" path="M -3.33333E-6 0.00232 C 0.00764 0.00973 0.01545 0.01713 0.02379 0.02061 C 0.03195 0.02408 0.04271 0.02871 0.04966 0.02338 C 0.05677 0.01829 0.06164 0.00394 0.06667 -0.00995 " pathEditMode="relative" rAng="0" ptsTypes="aaaA">
                                      <p:cBhvr>
                                        <p:cTn id="31" dur="2000" fill="hold"/>
                                        <p:tgtEl>
                                          <p:spTgt spid="152"/>
                                        </p:tgtEl>
                                        <p:attrNameLst>
                                          <p:attrName>ppt_x</p:attrName>
                                          <p:attrName>ppt_y</p:attrName>
                                        </p:attrNameLst>
                                      </p:cBhvr>
                                      <p:rCtr x="33" y="7"/>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2" nodeType="clickEffect">
                                  <p:stCondLst>
                                    <p:cond delay="0"/>
                                  </p:stCondLst>
                                  <p:childTnLst>
                                    <p:set>
                                      <p:cBhvr>
                                        <p:cTn id="35" dur="1" fill="hold">
                                          <p:stCondLst>
                                            <p:cond delay="0"/>
                                          </p:stCondLst>
                                        </p:cTn>
                                        <p:tgtEl>
                                          <p:spTgt spid="15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1"/>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grpId="1" nodeType="afterEffect">
                                  <p:stCondLst>
                                    <p:cond delay="0"/>
                                  </p:stCondLst>
                                  <p:childTnLst>
                                    <p:animMotion origin="layout" path="M 0 0 C 0.0217 0.00671 0.0434 0.01366 0.04809 0.03217 C 0.05278 0.05069 0.03854 0.09352 0.02778 0.11111 C 0.01701 0.1287 -0.00903 0.12546 -0.01667 0.13819 C -0.02431 0.15092 -0.03003 0.17569 -0.01858 0.18773 C -0.00712 0.19977 0.02222 0.20486 0.05174 0.20995 " pathEditMode="relative" ptsTypes="aaaaaA">
                                      <p:cBhvr>
                                        <p:cTn id="42" dur="2000" fill="hold"/>
                                        <p:tgtEl>
                                          <p:spTgt spid="151"/>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3.33333E-6 0.00069 C 0.00105 0.02245 0.00226 0.04444 0.01684 0.0544 C 0.03143 0.06458 0.07188 0.07245 0.08785 0.0618 C 0.10382 0.05116 0.10816 0.02453 0.11233 -0.00903 C 0.11632 -0.04236 0.09705 -0.09051 0.11233 -0.13866 C 0.12761 -0.18681 0.1658 -0.24213 0.20417 -0.29722 " pathEditMode="relative" rAng="0" ptsTypes="aaaaaA">
                                      <p:cBhvr>
                                        <p:cTn id="46" dur="2000" fill="hold"/>
                                        <p:tgtEl>
                                          <p:spTgt spid="30"/>
                                        </p:tgtEl>
                                        <p:attrNameLst>
                                          <p:attrName>ppt_x</p:attrName>
                                          <p:attrName>ppt_y</p:attrName>
                                        </p:attrNameLst>
                                      </p:cBhvr>
                                      <p:rCtr x="102" y="-113"/>
                                    </p:animMotion>
                                  </p:childTnLst>
                                </p:cTn>
                              </p:par>
                              <p:par>
                                <p:cTn id="47" presetID="0" presetClass="path" presetSubtype="0" accel="50000" decel="50000" fill="hold" grpId="0" nodeType="withEffect">
                                  <p:stCondLst>
                                    <p:cond delay="0"/>
                                  </p:stCondLst>
                                  <p:childTnLst>
                                    <p:animMotion origin="layout" path="M -3.33333E-6 5.92593E-6 C 0.0007 -0.05995 0.00139 -0.11967 -0.00191 -0.16041 C -0.0052 -0.20115 0.00261 -0.23286 -0.02031 -0.24444 C -0.04323 -0.25601 -0.08889 -0.25346 -0.13889 -0.22962 C -0.18889 -0.20578 -0.28941 -0.14976 -0.32031 -0.10115 C -0.35121 -0.05254 -0.33767 0.00464 -0.32413 0.06181 " pathEditMode="relative" ptsTypes="aaaaaA">
                                      <p:cBhvr>
                                        <p:cTn id="48" dur="2000" fill="hold"/>
                                        <p:tgtEl>
                                          <p:spTgt spid="18"/>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1.11111E-6 7.03704E-6 C -0.01597 0.00441 -0.03177 0.00904 -0.04253 -0.01481 C -0.05329 -0.03865 -0.06041 -0.08448 -0.06475 -0.14328 C -0.06909 -0.20208 -0.06892 -0.28518 -0.06857 -0.36805 " pathEditMode="relative" ptsTypes="aaaA">
                                      <p:cBhvr>
                                        <p:cTn id="50" dur="2000" fill="hold"/>
                                        <p:tgtEl>
                                          <p:spTgt spid="24"/>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1.11111E-6 2.22222E-6 C 0.02274 0.00787 0.04566 0.01574 0.0592 -0.00231 C 0.07274 -0.02037 0.07899 -0.06041 0.08142 -0.10856 C 0.08385 -0.15671 0.0868 -0.26203 0.07413 -0.2912 C 0.06145 -0.32037 0.02934 -0.30023 0.00555 -0.28379 C -0.01823 -0.26736 -0.04341 -0.23009 -0.06858 -0.19259 " pathEditMode="relative" ptsTypes="aaaaaA">
                                      <p:cBhvr>
                                        <p:cTn id="52" dur="2000" fill="hold"/>
                                        <p:tgtEl>
                                          <p:spTgt spid="15"/>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6.94444E-6 3.33333E-6 C 0.054 0.0162 0.10799 0.03241 0.13508 0.01482 C 0.16216 -0.00278 0.15799 -0.06643 0.16285 -0.10625 C 0.16771 -0.14606 0.14376 -0.20301 0.16476 -0.22477 C 0.18577 -0.24653 0.25469 -0.25833 0.2889 -0.23704 C 0.3231 -0.21574 0.34671 -0.15602 0.37032 -0.0963 " pathEditMode="relative" ptsTypes="aaaaaA">
                                      <p:cBhvr>
                                        <p:cTn id="54" dur="2000" fill="hold"/>
                                        <p:tgtEl>
                                          <p:spTgt spid="2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0" presetClass="path" presetSubtype="0" accel="50000" decel="50000" fill="hold" grpId="1" nodeType="withEffect">
                                  <p:stCondLst>
                                    <p:cond delay="0"/>
                                  </p:stCondLst>
                                  <p:childTnLst>
                                    <p:animMotion origin="layout" path="M 0 0 C 0.01701 -0.01759 0.0342 -0.03495 0.05555 -0.0419 C 0.07691 -0.04884 0.10243 -0.05416 0.12777 -0.0419 C 0.15312 -0.02963 0.1934 -0.00764 0.20729 0.03218 C 0.22118 0.07199 0.20364 0.1551 0.21111 0.19746 C 0.21857 0.23982 0.23732 0.27616 0.25173 0.28635 C 0.26614 0.29653 0.28628 0.28241 0.29809 0.25926 C 0.30989 0.23611 0.31823 0.19167 0.32222 0.14815 C 0.32621 0.10463 0.34288 0.04445 0.32222 -0.00254 C 0.30156 -0.04953 0.24982 -0.09143 0.19809 -0.13333 " pathEditMode="relative" ptsTypes="aaaaaaaaaA">
                                      <p:cBhvr>
                                        <p:cTn id="60" dur="2000" fill="hold"/>
                                        <p:tgtEl>
                                          <p:spTgt spid="23"/>
                                        </p:tgtEl>
                                        <p:attrNameLst>
                                          <p:attrName>ppt_x</p:attrName>
                                          <p:attrName>ppt_y</p:attrName>
                                        </p:attrNameLst>
                                      </p:cBhvr>
                                    </p:animMotion>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0" presetClass="path" presetSubtype="0" accel="50000" decel="50000" fill="hold" grpId="1" nodeType="withEffect">
                                  <p:stCondLst>
                                    <p:cond delay="0"/>
                                  </p:stCondLst>
                                  <p:childTnLst>
                                    <p:animMotion origin="layout" path="M 0 0 C 0.01684 -0.01435 0.03368 -0.0287 0.07048 -0.0419 C 0.10729 -0.05509 0.18958 -0.11227 0.22048 -0.07893 C 0.25139 -0.0456 0.26232 0.09445 0.25555 0.1581 C 0.24878 0.22176 0.23767 0.27732 0.17969 0.30371 C 0.1217 0.33009 -0.02934 0.29722 -0.09254 0.31621 C -0.15573 0.33519 -0.17795 0.37616 -0.2 0.41736 " pathEditMode="relative" ptsTypes="aaaaaaA">
                                      <p:cBhvr>
                                        <p:cTn id="64" dur="2000" fill="hold"/>
                                        <p:tgtEl>
                                          <p:spTgt spid="22"/>
                                        </p:tgtEl>
                                        <p:attrNameLst>
                                          <p:attrName>ppt_x</p:attrName>
                                          <p:attrName>ppt_y</p:attrName>
                                        </p:attrNameLst>
                                      </p:cBhvr>
                                    </p:animMotion>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0" presetClass="path" presetSubtype="0" accel="50000" decel="50000" fill="hold" grpId="1" nodeType="withEffect">
                                  <p:stCondLst>
                                    <p:cond delay="0"/>
                                  </p:stCondLst>
                                  <p:childTnLst>
                                    <p:animMotion origin="layout" path="M 0 0 C 0.03975 -0.04074 0.07968 -0.08125 0.12777 -0.0912 C 0.17586 -0.10116 0.25798 -0.10694 0.28889 -0.05926 C 0.31979 -0.01157 0.29427 0.11574 0.31284 0.19514 C 0.33142 0.27454 0.375 0.33496 0.4 0.41736 C 0.425 0.49977 0.49027 0.63033 0.46284 0.68889 C 0.43541 0.74746 0.33524 0.75764 0.23507 0.76806 " pathEditMode="relative" ptsTypes="aaaaaaA">
                                      <p:cBhvr>
                                        <p:cTn id="68" dur="2000" fill="hold"/>
                                        <p:tgtEl>
                                          <p:spTgt spid="25"/>
                                        </p:tgtEl>
                                        <p:attrNameLst>
                                          <p:attrName>ppt_x</p:attrName>
                                          <p:attrName>ppt_y</p:attrName>
                                        </p:attrNameLst>
                                      </p:cBhvr>
                                    </p:animMotion>
                                  </p:childTnLst>
                                </p:cTn>
                              </p:par>
                              <p:par>
                                <p:cTn id="69" presetID="1"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0" presetClass="path" presetSubtype="0" accel="50000" decel="50000" fill="hold" grpId="1" nodeType="withEffect">
                                  <p:stCondLst>
                                    <p:cond delay="0"/>
                                  </p:stCondLst>
                                  <p:childTnLst>
                                    <p:animMotion origin="layout" path="M 0 0 C 0.06753 -0.02107 0.13524 -0.0419 0.19635 -0.02222 C 0.25746 -0.00255 0.33698 0.05648 0.36666 0.11852 C 0.39635 0.18055 0.35954 0.29028 0.37413 0.35069 C 0.38871 0.41088 0.43385 0.49213 0.45382 0.48148 C 0.47378 0.47083 0.48975 0.35417 0.49444 0.28634 C 0.49913 0.21852 0.49027 0.12454 0.48159 0.07407 C 0.47291 0.02338 0.45781 0.00301 0.4427 -0.01736 " pathEditMode="relative" ptsTypes="aaaaaaaA">
                                      <p:cBhvr>
                                        <p:cTn id="72" dur="2000" fill="hold"/>
                                        <p:tgtEl>
                                          <p:spTgt spid="21"/>
                                        </p:tgtEl>
                                        <p:attrNameLst>
                                          <p:attrName>ppt_x</p:attrName>
                                          <p:attrName>ppt_y</p:attrName>
                                        </p:attrNameLst>
                                      </p:cBhvr>
                                    </p:animMotion>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0" presetClass="path" presetSubtype="0" accel="50000" decel="50000" fill="hold" grpId="1" nodeType="withEffect">
                                  <p:stCondLst>
                                    <p:cond delay="0"/>
                                  </p:stCondLst>
                                  <p:childTnLst>
                                    <p:animMotion origin="layout" path="M 0 -4.44444E-6 C 0.02691 -0.02615 0.05399 -0.05231 0.0934 -0.0618 C 0.13247 -0.07129 0.19705 -0.0868 0.23524 -0.05671 C 0.27344 -0.02662 0.30712 0.05556 0.3217 0.11852 C 0.33611 0.18149 0.30347 0.26505 0.3217 0.32107 C 0.33993 0.37709 0.4099 0.47014 0.43056 0.4544 C 0.45139 0.43866 0.44497 0.29213 0.44618 0.22709 C 0.44722 0.16204 0.45417 0.09491 0.4375 0.06412 C 0.42118 0.03334 0.38438 0.0375 0.34757 0.0419 " pathEditMode="relative" rAng="0" ptsTypes="aaaaaaaaA">
                                      <p:cBhvr>
                                        <p:cTn id="76" dur="2000" fill="hold"/>
                                        <p:tgtEl>
                                          <p:spTgt spid="17"/>
                                        </p:tgtEl>
                                        <p:attrNameLst>
                                          <p:attrName>ppt_x</p:attrName>
                                          <p:attrName>ppt_y</p:attrName>
                                        </p:attrNameLst>
                                      </p:cBhvr>
                                      <p:rCtr x="227" y="192"/>
                                    </p:animMotion>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0 C 0.02622 -0.01227 0.05243 -0.02454 0.10191 -0.01968 C 0.15139 -0.01482 0.26389 -0.02547 0.29636 0.02963 C 0.32882 0.08472 0.32535 0.2456 0.29636 0.31111 C 0.26736 0.37662 0.19636 0.37314 0.12222 0.42222 C 0.04809 0.47129 -0.13854 0.52754 -0.14809 0.60486 C -0.15764 0.68217 -0.04653 0.78426 0.06476 0.88634 " pathEditMode="relative" ptsTypes="aaaaaaA">
                                      <p:cBhvr>
                                        <p:cTn id="80" dur="2000" fill="hold"/>
                                        <p:tgtEl>
                                          <p:spTgt spid="31"/>
                                        </p:tgtEl>
                                        <p:attrNameLst>
                                          <p:attrName>ppt_x</p:attrName>
                                          <p:attrName>ppt_y</p:attrName>
                                        </p:attrNameLst>
                                      </p:cBhvr>
                                    </p:animMotion>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0" presetClass="path" presetSubtype="0" accel="50000" decel="50000" fill="hold" grpId="1" nodeType="withEffect">
                                  <p:stCondLst>
                                    <p:cond delay="0"/>
                                  </p:stCondLst>
                                  <p:childTnLst>
                                    <p:animMotion origin="layout" path="M 0 0 C 0.04514 -0.01875 0.09045 -0.0375 0.13525 -0.01227 C 0.18004 0.01296 0.25469 0.08981 0.26858 0.15069 C 0.28247 0.21157 0.26979 0.30324 0.21858 0.35301 C 0.16736 0.40254 0.02865 0.37477 -0.03889 0.4493 C -0.10642 0.52384 -0.1467 0.66157 -0.18698 0.8 " pathEditMode="relative" ptsTypes="aaaaaA">
                                      <p:cBhvr>
                                        <p:cTn id="84" dur="2000" fill="hold"/>
                                        <p:tgtEl>
                                          <p:spTgt spid="27"/>
                                        </p:tgtEl>
                                        <p:attrNameLst>
                                          <p:attrName>ppt_x</p:attrName>
                                          <p:attrName>ppt_y</p:attrName>
                                        </p:attrNameLst>
                                      </p:cBhvr>
                                    </p:animMotion>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0" presetClass="path" presetSubtype="0" accel="50000" decel="50000" fill="hold" grpId="1" nodeType="withEffect">
                                  <p:stCondLst>
                                    <p:cond delay="0"/>
                                  </p:stCondLst>
                                  <p:childTnLst>
                                    <p:animMotion origin="layout" path="M 0 0 C 0.02361 -0.02686 0.04722 -0.05371 0.07777 -0.05672 C 0.10833 -0.05973 0.16111 -0.06436 0.18333 -0.01737 C 0.20555 0.02963 0.20191 0.15902 0.21111 0.22476 C 0.22031 0.29051 0.2217 0.36504 0.23889 0.37777 C 0.25607 0.39051 0.30121 0.35555 0.31475 0.30115 C 0.3283 0.24676 0.3401 0.10277 0.32031 0.05185 C 0.30052 0.00092 0.24843 -0.00209 0.19635 -0.00487 " pathEditMode="relative" ptsTypes="aaaaaaaA">
                                      <p:cBhvr>
                                        <p:cTn id="88" dur="2000" fill="hold"/>
                                        <p:tgtEl>
                                          <p:spTgt spid="32"/>
                                        </p:tgtEl>
                                        <p:attrNameLst>
                                          <p:attrName>ppt_x</p:attrName>
                                          <p:attrName>ppt_y</p:attrName>
                                        </p:attrNameLst>
                                      </p:cBhvr>
                                    </p:animMotion>
                                  </p:childTnLst>
                                </p:cTn>
                              </p:par>
                              <p:par>
                                <p:cTn id="89" presetID="1"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par>
                                <p:cTn id="91" presetID="0" presetClass="path" presetSubtype="0" accel="50000" decel="50000" fill="hold" grpId="1" nodeType="withEffect">
                                  <p:stCondLst>
                                    <p:cond delay="0"/>
                                  </p:stCondLst>
                                  <p:childTnLst>
                                    <p:animMotion origin="layout" path="M 0 0 C 0.04479 -0.00741 0.08976 -0.01482 0.12031 -0.00486 C 0.15087 0.00509 0.1691 0.00416 0.18334 0.05926 C 0.19757 0.11435 0.19045 0.25231 0.20556 0.32569 C 0.22066 0.39953 0.25295 0.52338 0.27396 0.50115 C 0.29497 0.47893 0.3342 0.2699 0.33143 0.19259 C 0.32865 0.11527 0.29288 0.07615 0.25729 0.03703 " pathEditMode="relative" ptsTypes="aaaaaaA">
                                      <p:cBhvr>
                                        <p:cTn id="92" dur="2000" fill="hold"/>
                                        <p:tgtEl>
                                          <p:spTgt spid="19"/>
                                        </p:tgtEl>
                                        <p:attrNameLst>
                                          <p:attrName>ppt_x</p:attrName>
                                          <p:attrName>ppt_y</p:attrName>
                                        </p:attrNameLst>
                                      </p:cBhvr>
                                    </p:animMotion>
                                  </p:childTnLst>
                                </p:cTn>
                              </p:par>
                              <p:par>
                                <p:cTn id="93" presetID="1"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par>
                                <p:cTn id="95" presetID="0" presetClass="path" presetSubtype="0" accel="50000" decel="50000" fill="hold" grpId="1" nodeType="withEffect">
                                  <p:stCondLst>
                                    <p:cond delay="0"/>
                                  </p:stCondLst>
                                  <p:childTnLst>
                                    <p:animMotion origin="layout" path="M 0 0 C 0.03004 -0.01273 0.06025 -0.02546 0.08716 0 C 0.11407 0.02547 0.14757 0.09422 0.16111 0.15325 C 0.17466 0.21204 0.15104 0.31575 0.16858 0.35301 C 0.18611 0.39075 0.24913 0.42315 0.26667 0.37778 C 0.2842 0.33241 0.28038 0.1301 0.27413 0.08149 C 0.26788 0.03288 0.24879 0.05973 0.22969 0.08658 " pathEditMode="relative" ptsTypes="aaaaaaA">
                                      <p:cBhvr>
                                        <p:cTn id="96" dur="2000" fill="hold"/>
                                        <p:tgtEl>
                                          <p:spTgt spid="16"/>
                                        </p:tgtEl>
                                        <p:attrNameLst>
                                          <p:attrName>ppt_x</p:attrName>
                                          <p:attrName>ppt_y</p:attrName>
                                        </p:attrNameLst>
                                      </p:cBhvr>
                                    </p:animMotion>
                                  </p:childTnLst>
                                </p:cTn>
                              </p:par>
                              <p:par>
                                <p:cTn id="97" presetID="1" presetClass="entr" presetSubtype="0" fill="hold" grpId="0" nodeType="withEffect">
                                  <p:stCondLst>
                                    <p:cond delay="50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0" presetClass="path" presetSubtype="0" accel="50000" decel="50000" fill="hold" grpId="1" nodeType="withEffect">
                                  <p:stCondLst>
                                    <p:cond delay="500"/>
                                  </p:stCondLst>
                                  <p:childTnLst>
                                    <p:animMotion origin="layout" path="M 0 2.77556E-17 C -0.02326 -0.00532 -0.04618 -0.00995 -0.06007 0.01157 C -0.07396 0.0331 -0.08264 0.0713 -0.08385 0.1294 C -0.0849 0.18727 -0.0625 0.26806 -0.06719 0.35972 C -0.07187 0.45139 -0.09236 0.56528 -0.1125 0.67917 " pathEditMode="relative" rAng="0" ptsTypes="aaaaA">
                                      <p:cBhvr>
                                        <p:cTn id="110" dur="2000" fill="hold"/>
                                        <p:tgtEl>
                                          <p:spTgt spid="46"/>
                                        </p:tgtEl>
                                        <p:attrNameLst>
                                          <p:attrName>ppt_x</p:attrName>
                                          <p:attrName>ppt_y</p:attrName>
                                        </p:attrNameLst>
                                      </p:cBhvr>
                                      <p:rCtr x="-56" y="334"/>
                                    </p:animMotion>
                                  </p:childTnLst>
                                </p:cTn>
                              </p:par>
                              <p:par>
                                <p:cTn id="111" presetID="0" presetClass="path" presetSubtype="0" accel="50000" decel="50000" fill="hold" grpId="1" nodeType="withEffect">
                                  <p:stCondLst>
                                    <p:cond delay="500"/>
                                  </p:stCondLst>
                                  <p:childTnLst>
                                    <p:animMotion origin="layout" path="M 0 0 C -0.01424 0.00069 -0.02847 0.00139 -0.03524 0.03958 C -0.04202 0.07777 -0.02639 0.1824 -0.0408 0.22963 C -0.05521 0.27685 -0.08872 0.30023 -0.12222 0.32361 " pathEditMode="relative" ptsTypes="aaaA">
                                      <p:cBhvr>
                                        <p:cTn id="112" dur="2000" fill="hold"/>
                                        <p:tgtEl>
                                          <p:spTgt spid="47"/>
                                        </p:tgtEl>
                                        <p:attrNameLst>
                                          <p:attrName>ppt_x</p:attrName>
                                          <p:attrName>ppt_y</p:attrName>
                                        </p:attrNameLst>
                                      </p:cBhvr>
                                    </p:animMotion>
                                  </p:childTnLst>
                                </p:cTn>
                              </p:par>
                              <p:par>
                                <p:cTn id="113" presetID="0" presetClass="path" presetSubtype="0" accel="50000" decel="50000" fill="hold" grpId="1" nodeType="withEffect">
                                  <p:stCondLst>
                                    <p:cond delay="500"/>
                                  </p:stCondLst>
                                  <p:childTnLst>
                                    <p:animMotion origin="layout" path="M 0.00417 -3.33333E-6 C -0.0151 0.00209 -0.0342 0.00417 -0.04531 0.0419 C -0.05625 0.07963 -0.0651 0.15463 -0.06302 0.22709 C -0.06076 0.29954 -0.03264 0.38565 -0.03142 0.47662 C -0.03003 0.5676 -0.04271 0.67014 -0.05503 0.77292 " pathEditMode="relative" rAng="0" ptsTypes="aaaaA">
                                      <p:cBhvr>
                                        <p:cTn id="114" dur="2000" fill="hold"/>
                                        <p:tgtEl>
                                          <p:spTgt spid="49"/>
                                        </p:tgtEl>
                                        <p:attrNameLst>
                                          <p:attrName>ppt_x</p:attrName>
                                          <p:attrName>ppt_y</p:attrName>
                                        </p:attrNameLst>
                                      </p:cBhvr>
                                      <p:rCtr x="-35" y="386"/>
                                    </p:animMotion>
                                  </p:childTnLst>
                                </p:cTn>
                              </p:par>
                              <p:par>
                                <p:cTn id="115" presetID="0" presetClass="path" presetSubtype="0" accel="50000" decel="50000" fill="hold" grpId="1" nodeType="withEffect">
                                  <p:stCondLst>
                                    <p:cond delay="500"/>
                                  </p:stCondLst>
                                  <p:childTnLst>
                                    <p:animMotion origin="layout" path="M -1.11022E-16 -2.22222E-6 C -0.00434 0.03704 -0.00851 0.07454 -0.0092 0.13843 C -0.0099 0.20209 0.00104 0.27222 -0.00365 0.38241 C -0.00833 0.49259 -0.0059 0.73079 -0.03698 0.8 C -0.06806 0.86945 -0.12934 0.83334 -0.19062 0.79769 " pathEditMode="relative" rAng="0" ptsTypes="aaaaA">
                                      <p:cBhvr>
                                        <p:cTn id="116" dur="2000" fill="hold"/>
                                        <p:tgtEl>
                                          <p:spTgt spid="50"/>
                                        </p:tgtEl>
                                        <p:attrNameLst>
                                          <p:attrName>ppt_x</p:attrName>
                                          <p:attrName>ppt_y</p:attrName>
                                        </p:attrNameLst>
                                      </p:cBhvr>
                                      <p:rCtr x="-95" y="435"/>
                                    </p:animMotion>
                                  </p:childTnLst>
                                </p:cTn>
                              </p:par>
                              <p:par>
                                <p:cTn id="117" presetID="0" presetClass="path" presetSubtype="0" accel="50000" decel="50000" fill="hold" grpId="1" nodeType="withEffect">
                                  <p:stCondLst>
                                    <p:cond delay="500"/>
                                  </p:stCondLst>
                                  <p:childTnLst>
                                    <p:animMotion origin="layout" path="M 0 0 C -0.0099 0.04699 -0.01979 0.09421 -0.02222 0.15555 C -0.02465 0.21689 -0.02396 0.3199 -0.01476 0.36805 C -0.00556 0.4162 0.01389 0.43032 0.03333 0.44444 " pathEditMode="relative" ptsTypes="aaaA">
                                      <p:cBhvr>
                                        <p:cTn id="118" dur="2000" fill="hold"/>
                                        <p:tgtEl>
                                          <p:spTgt spid="48"/>
                                        </p:tgtEl>
                                        <p:attrNameLst>
                                          <p:attrName>ppt_x</p:attrName>
                                          <p:attrName>ppt_y</p:attrName>
                                        </p:attrNameLst>
                                      </p:cBhvr>
                                    </p:animMotion>
                                  </p:childTnLst>
                                </p:cTn>
                              </p:par>
                              <p:par>
                                <p:cTn id="119" presetID="0" presetClass="path" presetSubtype="0" accel="50000" decel="50000" fill="hold" grpId="1" nodeType="withEffect">
                                  <p:stCondLst>
                                    <p:cond delay="500"/>
                                  </p:stCondLst>
                                  <p:childTnLst>
                                    <p:animMotion origin="layout" path="M 0 0 C -0.02066 0.03402 -0.04132 0.06828 -0.05174 0.1037 C -0.06216 0.13888 -0.05695 0.13888 -0.06285 0.2125 C -0.06875 0.28588 -0.07795 0.41435 -0.08698 0.54328 " pathEditMode="relative" ptsTypes="aaaA">
                                      <p:cBhvr>
                                        <p:cTn id="120" dur="2000" fill="hold"/>
                                        <p:tgtEl>
                                          <p:spTgt spid="45"/>
                                        </p:tgtEl>
                                        <p:attrNameLst>
                                          <p:attrName>ppt_x</p:attrName>
                                          <p:attrName>ppt_y</p:attrName>
                                        </p:attrNameLst>
                                      </p:cBhvr>
                                    </p:animMotion>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wipe(right)">
                                      <p:cBhvr>
                                        <p:cTn id="125" dur="500"/>
                                        <p:tgtEl>
                                          <p:spTgt spid="53"/>
                                        </p:tgtEl>
                                      </p:cBhvr>
                                    </p:animEffect>
                                  </p:childTnLst>
                                </p:cTn>
                              </p:par>
                            </p:childTnLst>
                          </p:cTn>
                        </p:par>
                        <p:par>
                          <p:cTn id="126" fill="hold">
                            <p:stCondLst>
                              <p:cond delay="500"/>
                            </p:stCondLst>
                            <p:childTnLst>
                              <p:par>
                                <p:cTn id="127" presetID="1" presetClass="entr" presetSubtype="0" fill="hold" nodeType="afterEffect">
                                  <p:stCondLst>
                                    <p:cond delay="0"/>
                                  </p:stCondLst>
                                  <p:childTnLst>
                                    <p:set>
                                      <p:cBhvr>
                                        <p:cTn id="128" dur="1" fill="hold">
                                          <p:stCondLst>
                                            <p:cond delay="0"/>
                                          </p:stCondLst>
                                        </p:cTn>
                                        <p:tgtEl>
                                          <p:spTgt spid="5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wipe(left)">
                                      <p:cBhvr>
                                        <p:cTn id="137" dur="500"/>
                                        <p:tgtEl>
                                          <p:spTgt spid="55"/>
                                        </p:tgtEl>
                                      </p:cBhvr>
                                    </p:animEffect>
                                  </p:childTnLst>
                                </p:cTn>
                              </p:par>
                            </p:childTnLst>
                          </p:cTn>
                        </p:par>
                        <p:par>
                          <p:cTn id="138" fill="hold">
                            <p:stCondLst>
                              <p:cond delay="500"/>
                            </p:stCondLst>
                            <p:childTnLst>
                              <p:par>
                                <p:cTn id="139" presetID="55" presetClass="entr" presetSubtype="0" fill="hold" grpId="0" nodeType="afterEffect">
                                  <p:stCondLst>
                                    <p:cond delay="0"/>
                                  </p:stCondLst>
                                  <p:childTnLst>
                                    <p:set>
                                      <p:cBhvr>
                                        <p:cTn id="140" dur="1" fill="hold">
                                          <p:stCondLst>
                                            <p:cond delay="0"/>
                                          </p:stCondLst>
                                        </p:cTn>
                                        <p:tgtEl>
                                          <p:spTgt spid="54"/>
                                        </p:tgtEl>
                                        <p:attrNameLst>
                                          <p:attrName>style.visibility</p:attrName>
                                        </p:attrNameLst>
                                      </p:cBhvr>
                                      <p:to>
                                        <p:strVal val="visible"/>
                                      </p:to>
                                    </p:set>
                                    <p:anim calcmode="lin" valueType="num">
                                      <p:cBhvr>
                                        <p:cTn id="141" dur="1000" fill="hold"/>
                                        <p:tgtEl>
                                          <p:spTgt spid="54"/>
                                        </p:tgtEl>
                                        <p:attrNameLst>
                                          <p:attrName>ppt_w</p:attrName>
                                        </p:attrNameLst>
                                      </p:cBhvr>
                                      <p:tavLst>
                                        <p:tav tm="0">
                                          <p:val>
                                            <p:strVal val="#ppt_w*0.70"/>
                                          </p:val>
                                        </p:tav>
                                        <p:tav tm="100000">
                                          <p:val>
                                            <p:strVal val="#ppt_w"/>
                                          </p:val>
                                        </p:tav>
                                      </p:tavLst>
                                    </p:anim>
                                    <p:anim calcmode="lin" valueType="num">
                                      <p:cBhvr>
                                        <p:cTn id="142" dur="1000" fill="hold"/>
                                        <p:tgtEl>
                                          <p:spTgt spid="54"/>
                                        </p:tgtEl>
                                        <p:attrNameLst>
                                          <p:attrName>ppt_h</p:attrName>
                                        </p:attrNameLst>
                                      </p:cBhvr>
                                      <p:tavLst>
                                        <p:tav tm="0">
                                          <p:val>
                                            <p:strVal val="#ppt_h"/>
                                          </p:val>
                                        </p:tav>
                                        <p:tav tm="100000">
                                          <p:val>
                                            <p:strVal val="#ppt_h"/>
                                          </p:val>
                                        </p:tav>
                                      </p:tavLst>
                                    </p:anim>
                                    <p:animEffect transition="in" filter="fade">
                                      <p:cBhvr>
                                        <p:cTn id="14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1" grpId="0" animBg="1"/>
      <p:bldP spid="31" grpId="1" animBg="1"/>
      <p:bldP spid="25" grpId="0" animBg="1"/>
      <p:bldP spid="25" grpId="1" animBg="1"/>
      <p:bldP spid="19" grpId="0" animBg="1"/>
      <p:bldP spid="19" grpId="1" animBg="1"/>
      <p:bldP spid="21" grpId="0" animBg="1"/>
      <p:bldP spid="21" grpId="1" animBg="1"/>
      <p:bldP spid="17" grpId="0" animBg="1"/>
      <p:bldP spid="17" grpId="1" animBg="1"/>
      <p:bldP spid="27" grpId="0" animBg="1"/>
      <p:bldP spid="27" grpId="1" animBg="1"/>
      <p:bldP spid="32" grpId="0" animBg="1"/>
      <p:bldP spid="32" grpId="1" animBg="1"/>
      <p:bldP spid="23" grpId="0" animBg="1"/>
      <p:bldP spid="23" grpId="1" animBg="1"/>
      <p:bldP spid="16" grpId="0" animBg="1"/>
      <p:bldP spid="16" grpId="1" animBg="1"/>
      <p:bldP spid="15" grpId="0" animBg="1"/>
      <p:bldP spid="18" grpId="0" animBg="1"/>
      <p:bldP spid="20" grpId="0" animBg="1"/>
      <p:bldP spid="146" grpId="0"/>
      <p:bldP spid="146" grpId="1"/>
      <p:bldP spid="150" grpId="0"/>
      <p:bldP spid="150" grpId="1"/>
      <p:bldP spid="150" grpId="2"/>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30" grpId="0" animBg="1"/>
      <p:bldP spid="24" grpId="0" animBg="1"/>
      <p:bldP spid="152" grpId="0"/>
      <p:bldP spid="152" grpId="1"/>
      <p:bldP spid="152" grpId="2"/>
      <p:bldP spid="151" grpId="0"/>
      <p:bldP spid="151" grpId="1"/>
      <p:bldP spid="53" grpId="0" animBg="1"/>
      <p:bldP spid="53" grpId="1" animBg="1"/>
      <p:bldP spid="54" grpId="0" animBg="1"/>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a:t>
            </a:r>
            <a:r>
              <a:rPr lang="en-US" dirty="0" err="1" smtClean="0"/>
              <a:t>Gq</a:t>
            </a:r>
            <a:r>
              <a:rPr lang="en-US" dirty="0" smtClean="0"/>
              <a:t> Peptide</a:t>
            </a:r>
            <a:endParaRPr lang="en-US" dirty="0"/>
          </a:p>
        </p:txBody>
      </p:sp>
      <p:pic>
        <p:nvPicPr>
          <p:cNvPr id="1026" name="Picture 2"/>
          <p:cNvPicPr>
            <a:picLocks noChangeAspect="1" noChangeArrowheads="1"/>
          </p:cNvPicPr>
          <p:nvPr/>
        </p:nvPicPr>
        <p:blipFill>
          <a:blip r:embed="rId3" cstate="print"/>
          <a:srcRect r="28537"/>
          <a:stretch>
            <a:fillRect/>
          </a:stretch>
        </p:blipFill>
        <p:spPr bwMode="auto">
          <a:xfrm>
            <a:off x="1066800" y="1676400"/>
            <a:ext cx="7785801" cy="4648200"/>
          </a:xfrm>
          <a:prstGeom prst="rect">
            <a:avLst/>
          </a:prstGeom>
          <a:noFill/>
          <a:ln w="9525">
            <a:noFill/>
            <a:miter lim="800000"/>
            <a:headEnd/>
            <a:tailEnd/>
          </a:ln>
          <a:effectLst/>
        </p:spPr>
      </p:pic>
      <p:sp>
        <p:nvSpPr>
          <p:cNvPr id="26" name="TextBox 25"/>
          <p:cNvSpPr txBox="1"/>
          <p:nvPr/>
        </p:nvSpPr>
        <p:spPr>
          <a:xfrm>
            <a:off x="1600200" y="6260068"/>
            <a:ext cx="973343" cy="369332"/>
          </a:xfrm>
          <a:prstGeom prst="rect">
            <a:avLst/>
          </a:prstGeom>
          <a:noFill/>
        </p:spPr>
        <p:txBody>
          <a:bodyPr wrap="none" rtlCol="0">
            <a:spAutoFit/>
          </a:bodyPr>
          <a:lstStyle/>
          <a:p>
            <a:pPr algn="ctr"/>
            <a:r>
              <a:rPr lang="en-US" dirty="0" smtClean="0"/>
              <a:t>T tubule</a:t>
            </a:r>
            <a:endParaRPr lang="en-US" dirty="0"/>
          </a:p>
        </p:txBody>
      </p:sp>
      <p:sp>
        <p:nvSpPr>
          <p:cNvPr id="11" name="Rounded Rectangle 10"/>
          <p:cNvSpPr/>
          <p:nvPr/>
        </p:nvSpPr>
        <p:spPr>
          <a:xfrm>
            <a:off x="4724400" y="4038600"/>
            <a:ext cx="2895600" cy="1447800"/>
          </a:xfrm>
          <a:prstGeom prst="roundRect">
            <a:avLst/>
          </a:prstGeom>
          <a:noFill/>
          <a:ln w="127000">
            <a:solidFill>
              <a:schemeClr val="accent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8674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8" name="Oval 17"/>
          <p:cNvSpPr>
            <a:spLocks noChangeAspect="1"/>
          </p:cNvSpPr>
          <p:nvPr/>
        </p:nvSpPr>
        <p:spPr>
          <a:xfrm>
            <a:off x="6629400" y="4724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0" name="Oval 19"/>
          <p:cNvSpPr>
            <a:spLocks noChangeAspect="1"/>
          </p:cNvSpPr>
          <p:nvPr/>
        </p:nvSpPr>
        <p:spPr>
          <a:xfrm>
            <a:off x="51054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14" name="TextBox 113"/>
          <p:cNvSpPr txBox="1"/>
          <p:nvPr/>
        </p:nvSpPr>
        <p:spPr>
          <a:xfrm>
            <a:off x="4914900" y="5117068"/>
            <a:ext cx="2514600" cy="369332"/>
          </a:xfrm>
          <a:prstGeom prst="rect">
            <a:avLst/>
          </a:prstGeom>
          <a:noFill/>
        </p:spPr>
        <p:txBody>
          <a:bodyPr wrap="square" rtlCol="0">
            <a:spAutoFit/>
          </a:bodyPr>
          <a:lstStyle/>
          <a:p>
            <a:r>
              <a:rPr lang="en-US" dirty="0" err="1" smtClean="0"/>
              <a:t>Sarcoplasmic</a:t>
            </a:r>
            <a:r>
              <a:rPr lang="en-US" dirty="0" smtClean="0"/>
              <a:t> Reticulum</a:t>
            </a:r>
            <a:endParaRPr lang="en-US" dirty="0"/>
          </a:p>
        </p:txBody>
      </p:sp>
      <p:sp>
        <p:nvSpPr>
          <p:cNvPr id="206" name="TextBox 205"/>
          <p:cNvSpPr txBox="1"/>
          <p:nvPr/>
        </p:nvSpPr>
        <p:spPr>
          <a:xfrm>
            <a:off x="2438400" y="1600200"/>
            <a:ext cx="6400800" cy="369332"/>
          </a:xfrm>
          <a:prstGeom prst="rect">
            <a:avLst/>
          </a:prstGeom>
          <a:noFill/>
        </p:spPr>
        <p:txBody>
          <a:bodyPr wrap="square" rtlCol="0">
            <a:spAutoFit/>
          </a:bodyPr>
          <a:lstStyle/>
          <a:p>
            <a:pPr algn="ctr"/>
            <a:r>
              <a:rPr lang="en-US" dirty="0" err="1" smtClean="0"/>
              <a:t>Cardiomyocyte</a:t>
            </a:r>
            <a:endParaRPr lang="en-US" dirty="0"/>
          </a:p>
        </p:txBody>
      </p:sp>
      <p:grpSp>
        <p:nvGrpSpPr>
          <p:cNvPr id="3" name="Group 212"/>
          <p:cNvGrpSpPr/>
          <p:nvPr/>
        </p:nvGrpSpPr>
        <p:grpSpPr>
          <a:xfrm>
            <a:off x="4876800" y="2103120"/>
            <a:ext cx="990600" cy="609600"/>
            <a:chOff x="3352800" y="3334513"/>
            <a:chExt cx="990600" cy="609600"/>
          </a:xfrm>
        </p:grpSpPr>
        <p:sp>
          <p:nvSpPr>
            <p:cNvPr id="14" name="Can 13"/>
            <p:cNvSpPr/>
            <p:nvPr/>
          </p:nvSpPr>
          <p:spPr>
            <a:xfrm rot="16200000">
              <a:off x="3505201" y="3182112"/>
              <a:ext cx="609600" cy="914401"/>
            </a:xfrm>
            <a:prstGeom prst="can">
              <a:avLst/>
            </a:prstGeom>
            <a:gradFill flip="none" rotWithShape="1">
              <a:gsLst>
                <a:gs pos="0">
                  <a:schemeClr val="accent5"/>
                </a:gs>
                <a:gs pos="100000">
                  <a:schemeClr val="accent5"/>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29000" y="3454646"/>
              <a:ext cx="914400" cy="369332"/>
            </a:xfrm>
            <a:prstGeom prst="rect">
              <a:avLst/>
            </a:prstGeom>
            <a:noFill/>
          </p:spPr>
          <p:txBody>
            <a:bodyPr wrap="square" rtlCol="0">
              <a:spAutoFit/>
            </a:bodyPr>
            <a:lstStyle/>
            <a:p>
              <a:pPr algn="ctr"/>
              <a:r>
                <a:rPr lang="en-US" dirty="0" smtClean="0"/>
                <a:t>PLC</a:t>
              </a:r>
              <a:endParaRPr lang="en-US" dirty="0"/>
            </a:p>
          </p:txBody>
        </p:sp>
      </p:grpSp>
      <p:grpSp>
        <p:nvGrpSpPr>
          <p:cNvPr id="4" name="Group 213"/>
          <p:cNvGrpSpPr/>
          <p:nvPr/>
        </p:nvGrpSpPr>
        <p:grpSpPr>
          <a:xfrm rot="5400000">
            <a:off x="3219448" y="1428753"/>
            <a:ext cx="914401" cy="1181102"/>
            <a:chOff x="2057400" y="3182113"/>
            <a:chExt cx="914401" cy="914400"/>
          </a:xfrm>
        </p:grpSpPr>
        <p:sp>
          <p:nvSpPr>
            <p:cNvPr id="13" name="Can 12"/>
            <p:cNvSpPr/>
            <p:nvPr/>
          </p:nvSpPr>
          <p:spPr>
            <a:xfrm rot="16200000">
              <a:off x="2209801" y="3182112"/>
              <a:ext cx="609600" cy="914401"/>
            </a:xfrm>
            <a:prstGeom prst="can">
              <a:avLst/>
            </a:prstGeom>
            <a:gradFill flip="none" rotWithShape="1">
              <a:gsLst>
                <a:gs pos="0">
                  <a:schemeClr val="accent3"/>
                </a:gs>
                <a:gs pos="100000">
                  <a:schemeClr val="accent3"/>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2133600" y="3454647"/>
              <a:ext cx="914400" cy="369332"/>
            </a:xfrm>
            <a:prstGeom prst="rect">
              <a:avLst/>
            </a:prstGeom>
            <a:noFill/>
          </p:spPr>
          <p:txBody>
            <a:bodyPr wrap="square" rtlCol="0">
              <a:spAutoFit/>
            </a:bodyPr>
            <a:lstStyle/>
            <a:p>
              <a:pPr algn="ctr"/>
              <a:r>
                <a:rPr lang="en-US" dirty="0" err="1" smtClean="0"/>
                <a:t>G</a:t>
              </a:r>
              <a:r>
                <a:rPr lang="en-US" baseline="-25000" dirty="0" err="1" smtClean="0"/>
                <a:t>q</a:t>
              </a:r>
              <a:r>
                <a:rPr lang="en-US" dirty="0" err="1" smtClean="0"/>
                <a:t>PCR</a:t>
              </a:r>
              <a:endParaRPr lang="en-US" dirty="0"/>
            </a:p>
          </p:txBody>
        </p:sp>
      </p:grpSp>
      <p:grpSp>
        <p:nvGrpSpPr>
          <p:cNvPr id="5" name="Group 148"/>
          <p:cNvGrpSpPr>
            <a:grpSpLocks noChangeAspect="1"/>
          </p:cNvGrpSpPr>
          <p:nvPr/>
        </p:nvGrpSpPr>
        <p:grpSpPr>
          <a:xfrm>
            <a:off x="2886457" y="2349260"/>
            <a:ext cx="847343" cy="546340"/>
            <a:chOff x="3048001" y="2557834"/>
            <a:chExt cx="609600" cy="393050"/>
          </a:xfrm>
        </p:grpSpPr>
        <p:sp>
          <p:nvSpPr>
            <p:cNvPr id="147" name="Oval 146"/>
            <p:cNvSpPr>
              <a:spLocks noChangeAspect="1"/>
            </p:cNvSpPr>
            <p:nvPr/>
          </p:nvSpPr>
          <p:spPr>
            <a:xfrm>
              <a:off x="3193924" y="2557834"/>
              <a:ext cx="317753" cy="370712"/>
            </a:xfrm>
            <a:prstGeom prst="ellipse">
              <a:avLst/>
            </a:prstGeom>
            <a:gradFill flip="none" rotWithShape="1">
              <a:gsLst>
                <a:gs pos="0">
                  <a:schemeClr val="bg1"/>
                </a:gs>
                <a:gs pos="74000">
                  <a:schemeClr val="accent2">
                    <a:lumMod val="60000"/>
                    <a:lumOff val="4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92500" lnSpcReduction="10000"/>
            </a:bodyPr>
            <a:lstStyle/>
            <a:p>
              <a:pPr algn="ctr"/>
              <a:endParaRPr lang="en-US" sz="2000" b="1" baseline="30000" dirty="0">
                <a:solidFill>
                  <a:schemeClr val="tx1"/>
                </a:solidFill>
              </a:endParaRPr>
            </a:p>
          </p:txBody>
        </p:sp>
        <p:sp>
          <p:nvSpPr>
            <p:cNvPr id="148" name="TextBox 147"/>
            <p:cNvSpPr txBox="1"/>
            <p:nvPr/>
          </p:nvSpPr>
          <p:spPr>
            <a:xfrm>
              <a:off x="3048001" y="2581552"/>
              <a:ext cx="609600" cy="369332"/>
            </a:xfrm>
            <a:prstGeom prst="rect">
              <a:avLst/>
            </a:prstGeom>
            <a:noFill/>
          </p:spPr>
          <p:txBody>
            <a:bodyPr wrap="square" rtlCol="0">
              <a:spAutoFit/>
            </a:bodyPr>
            <a:lstStyle/>
            <a:p>
              <a:pPr algn="ctr"/>
              <a:r>
                <a:rPr lang="en-US" dirty="0" err="1" smtClean="0"/>
                <a:t>G</a:t>
              </a:r>
              <a:r>
                <a:rPr lang="en-US" baseline="-25000" dirty="0" err="1" smtClean="0">
                  <a:latin typeface="Symbol" pitchFamily="18" charset="2"/>
                </a:rPr>
                <a:t>a</a:t>
              </a:r>
              <a:r>
                <a:rPr lang="en-US" baseline="-25000" dirty="0" err="1" smtClean="0"/>
                <a:t>q</a:t>
              </a:r>
              <a:endParaRPr lang="en-US" baseline="-25000" dirty="0"/>
            </a:p>
          </p:txBody>
        </p:sp>
      </p:grpSp>
      <p:grpSp>
        <p:nvGrpSpPr>
          <p:cNvPr id="6" name="Group 211"/>
          <p:cNvGrpSpPr/>
          <p:nvPr/>
        </p:nvGrpSpPr>
        <p:grpSpPr>
          <a:xfrm>
            <a:off x="7696200" y="1524000"/>
            <a:ext cx="1143000" cy="914401"/>
            <a:chOff x="7543800" y="1524000"/>
            <a:chExt cx="1143000" cy="914401"/>
          </a:xfrm>
        </p:grpSpPr>
        <p:sp>
          <p:nvSpPr>
            <p:cNvPr id="43" name="Can 42"/>
            <p:cNvSpPr/>
            <p:nvPr/>
          </p:nvSpPr>
          <p:spPr>
            <a:xfrm flipH="1">
              <a:off x="7620000" y="1524000"/>
              <a:ext cx="990600" cy="914401"/>
            </a:xfrm>
            <a:prstGeom prst="can">
              <a:avLst/>
            </a:prstGeom>
            <a:gradFill flip="none" rotWithShape="1">
              <a:gsLst>
                <a:gs pos="0">
                  <a:schemeClr val="tx2"/>
                </a:gs>
                <a:gs pos="100000">
                  <a:schemeClr val="tx2"/>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7543800" y="1777425"/>
              <a:ext cx="1143000" cy="584775"/>
            </a:xfrm>
            <a:prstGeom prst="rect">
              <a:avLst/>
            </a:prstGeom>
            <a:noFill/>
          </p:spPr>
          <p:txBody>
            <a:bodyPr wrap="square" rtlCol="0">
              <a:spAutoFit/>
            </a:bodyPr>
            <a:lstStyle/>
            <a:p>
              <a:pPr algn="ctr"/>
              <a:r>
                <a:rPr lang="en-US" sz="1600" dirty="0" smtClean="0"/>
                <a:t>Na</a:t>
              </a:r>
              <a:r>
                <a:rPr lang="en-US" sz="1600" baseline="30000" dirty="0" smtClean="0"/>
                <a:t>+</a:t>
              </a:r>
              <a:r>
                <a:rPr lang="en-US" sz="1600" dirty="0" smtClean="0"/>
                <a:t>/Ca</a:t>
              </a:r>
              <a:r>
                <a:rPr lang="en-US" sz="1600" baseline="30000" dirty="0" smtClean="0"/>
                <a:t>2+</a:t>
              </a:r>
            </a:p>
            <a:p>
              <a:pPr algn="ctr"/>
              <a:r>
                <a:rPr lang="en-US" sz="1600" dirty="0" smtClean="0"/>
                <a:t>Exchanger</a:t>
              </a:r>
              <a:endParaRPr lang="en-US" sz="1600" dirty="0"/>
            </a:p>
          </p:txBody>
        </p:sp>
      </p:grpSp>
      <p:grpSp>
        <p:nvGrpSpPr>
          <p:cNvPr id="7" name="Group 211"/>
          <p:cNvGrpSpPr/>
          <p:nvPr/>
        </p:nvGrpSpPr>
        <p:grpSpPr>
          <a:xfrm>
            <a:off x="6553200" y="1524000"/>
            <a:ext cx="1143000" cy="914401"/>
            <a:chOff x="7543800" y="1524000"/>
            <a:chExt cx="1143000" cy="914401"/>
          </a:xfrm>
        </p:grpSpPr>
        <p:sp>
          <p:nvSpPr>
            <p:cNvPr id="208" name="Can 207"/>
            <p:cNvSpPr/>
            <p:nvPr/>
          </p:nvSpPr>
          <p:spPr>
            <a:xfrm flipH="1">
              <a:off x="7620000" y="1524000"/>
              <a:ext cx="990600" cy="914401"/>
            </a:xfrm>
            <a:prstGeom prst="can">
              <a:avLst/>
            </a:prstGeom>
            <a:gradFill flip="none" rotWithShape="1">
              <a:gsLst>
                <a:gs pos="0">
                  <a:schemeClr val="accent2">
                    <a:lumMod val="60000"/>
                    <a:lumOff val="40000"/>
                  </a:schemeClr>
                </a:gs>
                <a:gs pos="100000">
                  <a:schemeClr val="accent2">
                    <a:lumMod val="60000"/>
                    <a:lumOff val="40000"/>
                  </a:schemeClr>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7543800" y="1777425"/>
              <a:ext cx="1143000" cy="523220"/>
            </a:xfrm>
            <a:prstGeom prst="rect">
              <a:avLst/>
            </a:prstGeom>
            <a:noFill/>
          </p:spPr>
          <p:txBody>
            <a:bodyPr wrap="square" rtlCol="0">
              <a:spAutoFit/>
            </a:bodyPr>
            <a:lstStyle/>
            <a:p>
              <a:pPr algn="ctr"/>
              <a:r>
                <a:rPr lang="en-US" sz="2800" dirty="0" smtClean="0"/>
                <a:t>TRPC</a:t>
              </a:r>
              <a:endParaRPr lang="en-US" sz="2800" dirty="0"/>
            </a:p>
          </p:txBody>
        </p:sp>
      </p:grpSp>
      <p:sp>
        <p:nvSpPr>
          <p:cNvPr id="30" name="Oval 29"/>
          <p:cNvSpPr>
            <a:spLocks noChangeAspect="1"/>
          </p:cNvSpPr>
          <p:nvPr/>
        </p:nvSpPr>
        <p:spPr>
          <a:xfrm>
            <a:off x="5562600" y="4343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4" name="Oval 23"/>
          <p:cNvSpPr>
            <a:spLocks noChangeAspect="1"/>
          </p:cNvSpPr>
          <p:nvPr/>
        </p:nvSpPr>
        <p:spPr>
          <a:xfrm>
            <a:off x="71628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nvGrpSpPr>
          <p:cNvPr id="8" name="Group 209"/>
          <p:cNvGrpSpPr/>
          <p:nvPr/>
        </p:nvGrpSpPr>
        <p:grpSpPr>
          <a:xfrm rot="16200000">
            <a:off x="6248399" y="3276602"/>
            <a:ext cx="914401" cy="1524000"/>
            <a:chOff x="6476998" y="2877312"/>
            <a:chExt cx="914401" cy="1524000"/>
          </a:xfrm>
        </p:grpSpPr>
        <p:sp>
          <p:nvSpPr>
            <p:cNvPr id="207" name="Can 206"/>
            <p:cNvSpPr/>
            <p:nvPr/>
          </p:nvSpPr>
          <p:spPr>
            <a:xfrm rot="5400000" flipH="1">
              <a:off x="6629399" y="3182112"/>
              <a:ext cx="609600" cy="914401"/>
            </a:xfrm>
            <a:prstGeom prst="can">
              <a:avLst/>
            </a:prstGeom>
            <a:gradFill flip="none" rotWithShape="1">
              <a:gsLst>
                <a:gs pos="0">
                  <a:schemeClr val="accent6"/>
                </a:gs>
                <a:gs pos="100000">
                  <a:schemeClr val="accent6"/>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p:cNvSpPr txBox="1"/>
            <p:nvPr/>
          </p:nvSpPr>
          <p:spPr>
            <a:xfrm rot="5400000">
              <a:off x="6139934" y="3454646"/>
              <a:ext cx="1524000" cy="369332"/>
            </a:xfrm>
            <a:prstGeom prst="rect">
              <a:avLst/>
            </a:prstGeom>
            <a:noFill/>
          </p:spPr>
          <p:txBody>
            <a:bodyPr wrap="square" rtlCol="0">
              <a:spAutoFit/>
            </a:bodyPr>
            <a:lstStyle/>
            <a:p>
              <a:pPr algn="ctr"/>
              <a:r>
                <a:rPr lang="en-US" dirty="0" smtClean="0"/>
                <a:t>IP</a:t>
              </a:r>
              <a:r>
                <a:rPr lang="en-US" baseline="-25000" dirty="0" smtClean="0"/>
                <a:t>3</a:t>
              </a:r>
              <a:r>
                <a:rPr lang="en-US" dirty="0" smtClean="0"/>
                <a:t>R</a:t>
              </a:r>
              <a:endParaRPr lang="en-US" dirty="0"/>
            </a:p>
          </p:txBody>
        </p:sp>
      </p:grpSp>
      <p:grpSp>
        <p:nvGrpSpPr>
          <p:cNvPr id="61" name="Group 60"/>
          <p:cNvGrpSpPr/>
          <p:nvPr/>
        </p:nvGrpSpPr>
        <p:grpSpPr>
          <a:xfrm>
            <a:off x="1676400" y="1295400"/>
            <a:ext cx="1219200" cy="457200"/>
            <a:chOff x="3505200" y="3124200"/>
            <a:chExt cx="1219200" cy="457200"/>
          </a:xfrm>
        </p:grpSpPr>
        <p:sp>
          <p:nvSpPr>
            <p:cNvPr id="59" name="Wave 58"/>
            <p:cNvSpPr/>
            <p:nvPr/>
          </p:nvSpPr>
          <p:spPr>
            <a:xfrm>
              <a:off x="3505200" y="3124200"/>
              <a:ext cx="1219200" cy="457200"/>
            </a:xfrm>
            <a:prstGeom prst="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43300" y="3154680"/>
              <a:ext cx="1143000" cy="369332"/>
            </a:xfrm>
            <a:prstGeom prst="rect">
              <a:avLst/>
            </a:prstGeom>
            <a:noFill/>
          </p:spPr>
          <p:txBody>
            <a:bodyPr wrap="square" rtlCol="0">
              <a:spAutoFit/>
            </a:bodyPr>
            <a:lstStyle/>
            <a:p>
              <a:pPr algn="ctr"/>
              <a:r>
                <a:rPr lang="en-US" dirty="0" smtClean="0"/>
                <a:t>cp-</a:t>
              </a:r>
              <a:r>
                <a:rPr lang="en-US" dirty="0" err="1" smtClean="0"/>
                <a:t>G</a:t>
              </a:r>
              <a:r>
                <a:rPr lang="en-US" baseline="-25000" dirty="0" err="1" smtClean="0"/>
                <a:t>q</a:t>
              </a:r>
              <a:r>
                <a:rPr lang="en-US" dirty="0" err="1" smtClean="0">
                  <a:latin typeface="Symbol" pitchFamily="18" charset="2"/>
                </a:rPr>
                <a:t>a</a:t>
              </a:r>
              <a:endParaRPr lang="en-US" dirty="0">
                <a:latin typeface="Symbol" pitchFamily="18" charset="2"/>
              </a:endParaRPr>
            </a:p>
          </p:txBody>
        </p:sp>
      </p:grpSp>
      <p:sp>
        <p:nvSpPr>
          <p:cNvPr id="62" name="Text Box 12"/>
          <p:cNvSpPr txBox="1">
            <a:spLocks noChangeArrowheads="1"/>
          </p:cNvSpPr>
          <p:nvPr/>
        </p:nvSpPr>
        <p:spPr bwMode="auto">
          <a:xfrm>
            <a:off x="5181600" y="381000"/>
            <a:ext cx="1316258" cy="830997"/>
          </a:xfrm>
          <a:prstGeom prst="rect">
            <a:avLst/>
          </a:prstGeom>
          <a:noFill/>
          <a:ln w="25400" algn="ctr">
            <a:noFill/>
            <a:miter lim="800000"/>
            <a:headEnd/>
            <a:tailEnd/>
          </a:ln>
        </p:spPr>
        <p:txBody>
          <a:bodyPr wrap="none" lIns="0" tIns="0" rIns="0" bIns="0">
            <a:spAutoFit/>
          </a:bodyPr>
          <a:lstStyle/>
          <a:p>
            <a:pPr algn="ctr"/>
            <a:r>
              <a:rPr lang="en-US" dirty="0" err="1" smtClean="0"/>
              <a:t>Phenylephrine</a:t>
            </a:r>
            <a:endParaRPr lang="en-US" dirty="0" smtClean="0"/>
          </a:p>
          <a:p>
            <a:pPr algn="ctr"/>
            <a:r>
              <a:rPr lang="en-US" dirty="0" smtClean="0"/>
              <a:t> </a:t>
            </a:r>
            <a:r>
              <a:rPr lang="en-US" dirty="0" err="1" smtClean="0"/>
              <a:t>Angiotensin</a:t>
            </a:r>
            <a:endParaRPr lang="en-US" dirty="0" smtClean="0"/>
          </a:p>
          <a:p>
            <a:pPr algn="ctr"/>
            <a:r>
              <a:rPr lang="en-US" dirty="0" smtClean="0"/>
              <a:t> </a:t>
            </a:r>
            <a:r>
              <a:rPr lang="en-US" dirty="0" err="1" smtClean="0"/>
              <a:t>Endothelin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2222E-6 -1.48148E-6 C 0.01805 0.02014 0.03611 0.04051 0.03524 0.06921 C 0.03437 0.09792 -0.00313 0.14282 -0.00556 0.17292 C -0.00799 0.20301 0.00625 0.22616 0.02048 0.24954 " pathEditMode="relative" ptsTypes="aaaA">
                                      <p:cBhvr>
                                        <p:cTn id="10" dur="2000" fill="hold"/>
                                        <p:tgtEl>
                                          <p:spTgt spid="5"/>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38889E-6 -1.11111E-6 C 0.00521 0.022 0.01059 0.04399 0.0316 0.06922 C 0.05261 0.09445 0.08924 0.12246 0.12604 0.1507 " pathEditMode="relative" ptsTypes="aaA">
                                      <p:cBhvr>
                                        <p:cTn id="12" dur="2000" fill="hold"/>
                                        <p:tgtEl>
                                          <p:spTgt spid="61"/>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3.33333E-6 -3.33333E-6 L -0.18333 0.1 " pathEditMode="relative" rAng="0" ptsTypes="AA">
                                      <p:cBhvr>
                                        <p:cTn id="20" dur="2000" fill="hold"/>
                                        <p:tgtEl>
                                          <p:spTgt spid="62"/>
                                        </p:tgtEl>
                                        <p:attrNameLst>
                                          <p:attrName>ppt_x</p:attrName>
                                          <p:attrName>ppt_y</p:attrName>
                                        </p:attrNameLst>
                                      </p:cBhvr>
                                      <p:rCtr x="-92" y="50"/>
                                    </p:animMotion>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2" nodeType="clickEffect">
                                  <p:stCondLst>
                                    <p:cond delay="0"/>
                                  </p:stCondLst>
                                  <p:childTnLst>
                                    <p:animEffect transition="out" filter="dissolve">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62"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Conclusions</a:t>
            </a:r>
            <a:endParaRPr lang="en-US" dirty="0"/>
          </a:p>
        </p:txBody>
      </p:sp>
      <p:sp>
        <p:nvSpPr>
          <p:cNvPr id="3" name="Content Placeholder 2"/>
          <p:cNvSpPr>
            <a:spLocks noGrp="1"/>
          </p:cNvSpPr>
          <p:nvPr>
            <p:ph idx="1"/>
          </p:nvPr>
        </p:nvSpPr>
        <p:spPr/>
        <p:txBody>
          <a:bodyPr/>
          <a:lstStyle/>
          <a:p>
            <a:pPr marL="0" indent="0">
              <a:buNone/>
            </a:pPr>
            <a:r>
              <a:rPr lang="en-US" dirty="0" smtClean="0"/>
              <a:t>Accentuated atrial </a:t>
            </a:r>
            <a:r>
              <a:rPr lang="en-US" dirty="0" err="1" smtClean="0"/>
              <a:t>G</a:t>
            </a:r>
            <a:r>
              <a:rPr lang="en-US" baseline="-25000" dirty="0" err="1" smtClean="0"/>
              <a:t>q</a:t>
            </a:r>
            <a:r>
              <a:rPr lang="en-US" dirty="0" smtClean="0"/>
              <a:t> signaling, which can occur in pathological hypertrophy/CHF, contributes to arrhythmogenic Ca</a:t>
            </a:r>
            <a:r>
              <a:rPr lang="en-US" baseline="30000" dirty="0" smtClean="0"/>
              <a:t>2+</a:t>
            </a:r>
            <a:r>
              <a:rPr lang="en-US" dirty="0" smtClean="0"/>
              <a:t> </a:t>
            </a:r>
            <a:r>
              <a:rPr lang="en-US" dirty="0" err="1" smtClean="0"/>
              <a:t>dysregulation</a:t>
            </a:r>
            <a:r>
              <a:rPr lang="en-US" dirty="0" smtClean="0"/>
              <a:t>.</a:t>
            </a:r>
          </a:p>
          <a:p>
            <a:pPr marL="0" indent="0">
              <a:buNone/>
            </a:pPr>
            <a:endParaRPr lang="en-US" dirty="0" smtClean="0"/>
          </a:p>
          <a:p>
            <a:pPr marL="0" indent="0">
              <a:buNone/>
            </a:pPr>
            <a:r>
              <a:rPr lang="en-US" dirty="0" smtClean="0"/>
              <a:t>This atrial </a:t>
            </a:r>
            <a:r>
              <a:rPr lang="en-US" dirty="0" err="1" smtClean="0"/>
              <a:t>G</a:t>
            </a:r>
            <a:r>
              <a:rPr lang="en-US" baseline="-25000" dirty="0" err="1" smtClean="0"/>
              <a:t>q</a:t>
            </a:r>
            <a:r>
              <a:rPr lang="en-US" dirty="0" smtClean="0"/>
              <a:t>-mediated arrhythmogenic Ca</a:t>
            </a:r>
            <a:r>
              <a:rPr lang="en-US" baseline="30000" dirty="0" smtClean="0"/>
              <a:t>2+</a:t>
            </a:r>
            <a:r>
              <a:rPr lang="en-US" dirty="0" smtClean="0"/>
              <a:t> </a:t>
            </a:r>
            <a:r>
              <a:rPr lang="en-US" dirty="0" err="1" smtClean="0"/>
              <a:t>dysregulation</a:t>
            </a:r>
            <a:r>
              <a:rPr lang="en-US" dirty="0" smtClean="0"/>
              <a:t> can be attenuated via inhibition of TRPC channels and/or by disrupting GPCR-</a:t>
            </a:r>
            <a:r>
              <a:rPr lang="en-US" dirty="0" err="1" smtClean="0"/>
              <a:t>G</a:t>
            </a:r>
            <a:r>
              <a:rPr lang="en-US" baseline="-25000" dirty="0" err="1" smtClean="0"/>
              <a:t>q</a:t>
            </a:r>
            <a:r>
              <a:rPr lang="en-US" dirty="0" smtClean="0"/>
              <a:t> coupled signaling.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Experiments</a:t>
            </a:r>
            <a:endParaRPr lang="en-US" dirty="0"/>
          </a:p>
        </p:txBody>
      </p:sp>
      <p:sp>
        <p:nvSpPr>
          <p:cNvPr id="3" name="Content Placeholder 2"/>
          <p:cNvSpPr>
            <a:spLocks noGrp="1"/>
          </p:cNvSpPr>
          <p:nvPr>
            <p:ph idx="1"/>
          </p:nvPr>
        </p:nvSpPr>
        <p:spPr/>
        <p:txBody>
          <a:bodyPr/>
          <a:lstStyle/>
          <a:p>
            <a:r>
              <a:rPr lang="en-US" dirty="0" smtClean="0"/>
              <a:t>Repeat westerns in Human tissue</a:t>
            </a:r>
          </a:p>
          <a:p>
            <a:r>
              <a:rPr lang="en-US" dirty="0" smtClean="0"/>
              <a:t>Continue Ca</a:t>
            </a:r>
            <a:r>
              <a:rPr lang="en-US" baseline="30000" dirty="0" smtClean="0"/>
              <a:t>2+</a:t>
            </a:r>
            <a:r>
              <a:rPr lang="en-US" dirty="0" smtClean="0"/>
              <a:t> </a:t>
            </a:r>
            <a:r>
              <a:rPr lang="en-US" dirty="0" err="1" smtClean="0"/>
              <a:t>confocal</a:t>
            </a:r>
            <a:r>
              <a:rPr lang="en-US" dirty="0" smtClean="0"/>
              <a:t> studies in normal and isolated canine atrial myocytes</a:t>
            </a:r>
          </a:p>
          <a:p>
            <a:r>
              <a:rPr lang="en-US" dirty="0" smtClean="0"/>
              <a:t>Inject and </a:t>
            </a:r>
            <a:r>
              <a:rPr lang="en-US" dirty="0" err="1" smtClean="0"/>
              <a:t>electroporate</a:t>
            </a:r>
            <a:r>
              <a:rPr lang="en-US" dirty="0" smtClean="0"/>
              <a:t> </a:t>
            </a:r>
            <a:r>
              <a:rPr lang="en-US" dirty="0" err="1" smtClean="0"/>
              <a:t>G</a:t>
            </a:r>
            <a:r>
              <a:rPr lang="en-US" baseline="-25000" dirty="0" err="1" smtClean="0"/>
              <a:t>q</a:t>
            </a:r>
            <a:r>
              <a:rPr lang="en-US" dirty="0" smtClean="0"/>
              <a:t> inhibitory peptide and conduct electrophysiology studies</a:t>
            </a:r>
          </a:p>
          <a:p>
            <a:r>
              <a:rPr lang="en-US" dirty="0" smtClean="0"/>
              <a:t>Administer TRPC inhibitors and conduct electrophysiology studies</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r>
              <a:rPr lang="en-US" dirty="0" err="1" smtClean="0"/>
              <a:t>Hemanth</a:t>
            </a:r>
            <a:r>
              <a:rPr lang="en-US" dirty="0" smtClean="0"/>
              <a:t> </a:t>
            </a:r>
            <a:r>
              <a:rPr lang="en-US" dirty="0" err="1" smtClean="0"/>
              <a:t>Koduri</a:t>
            </a:r>
            <a:endParaRPr lang="en-US" dirty="0" smtClean="0"/>
          </a:p>
          <a:p>
            <a:r>
              <a:rPr lang="en-US" dirty="0" err="1" smtClean="0"/>
              <a:t>Paloma</a:t>
            </a:r>
            <a:r>
              <a:rPr lang="en-US" dirty="0" smtClean="0"/>
              <a:t> </a:t>
            </a:r>
            <a:r>
              <a:rPr lang="en-US" dirty="0" err="1" smtClean="0"/>
              <a:t>Pina</a:t>
            </a:r>
            <a:endParaRPr lang="en-US" dirty="0" smtClean="0"/>
          </a:p>
          <a:p>
            <a:r>
              <a:rPr lang="en-US" dirty="0" smtClean="0"/>
              <a:t>Suzanne Browne</a:t>
            </a:r>
          </a:p>
          <a:p>
            <a:r>
              <a:rPr lang="en-US" dirty="0" smtClean="0"/>
              <a:t>Aria </a:t>
            </a:r>
            <a:r>
              <a:rPr lang="en-US" dirty="0" err="1" smtClean="0"/>
              <a:t>Mohtadi</a:t>
            </a:r>
            <a:endParaRPr lang="en-US" dirty="0" smtClean="0"/>
          </a:p>
          <a:p>
            <a:r>
              <a:rPr lang="en-US" dirty="0" smtClean="0"/>
              <a:t>J Andrew </a:t>
            </a:r>
            <a:r>
              <a:rPr lang="en-US" dirty="0" err="1" smtClean="0"/>
              <a:t>Wasserstrom</a:t>
            </a:r>
            <a:endParaRPr lang="en-US" dirty="0" smtClean="0"/>
          </a:p>
          <a:p>
            <a:r>
              <a:rPr lang="en-US" dirty="0" smtClean="0"/>
              <a:t>Jeffrey Goldberger</a:t>
            </a:r>
          </a:p>
          <a:p>
            <a:r>
              <a:rPr lang="en-US" dirty="0" smtClean="0"/>
              <a:t>Alan </a:t>
            </a:r>
            <a:r>
              <a:rPr lang="en-US" dirty="0" err="1" smtClean="0"/>
              <a:t>Kadish</a:t>
            </a:r>
            <a:endParaRPr lang="en-US" dirty="0" smtClean="0"/>
          </a:p>
          <a:p>
            <a:r>
              <a:rPr lang="en-US" dirty="0" err="1" smtClean="0"/>
              <a:t>Rishi</a:t>
            </a:r>
            <a:r>
              <a:rPr lang="en-US" dirty="0" smtClean="0"/>
              <a:t> </a:t>
            </a:r>
            <a:r>
              <a:rPr lang="en-US" dirty="0" err="1" smtClean="0"/>
              <a:t>Arora</a:t>
            </a:r>
            <a:endParaRPr lang="en-US" dirty="0" smtClean="0"/>
          </a:p>
          <a:p>
            <a:r>
              <a:rPr lang="en-US" dirty="0" smtClean="0"/>
              <a:t>Gary L </a:t>
            </a:r>
            <a:r>
              <a:rPr lang="en-US" dirty="0" err="1" smtClean="0"/>
              <a:t>Aistrup</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Myocytes from AF Patients Have More Ca</a:t>
            </a:r>
            <a:r>
              <a:rPr lang="en-US" baseline="30000" dirty="0" smtClean="0"/>
              <a:t>2+</a:t>
            </a:r>
            <a:r>
              <a:rPr lang="en-US" dirty="0" smtClean="0"/>
              <a:t> Sparks and Waves</a:t>
            </a:r>
            <a:endParaRPr lang="en-US" dirty="0"/>
          </a:p>
        </p:txBody>
      </p:sp>
      <p:sp>
        <p:nvSpPr>
          <p:cNvPr id="5" name="Text Box 5"/>
          <p:cNvSpPr txBox="1">
            <a:spLocks noChangeArrowheads="1"/>
          </p:cNvSpPr>
          <p:nvPr/>
        </p:nvSpPr>
        <p:spPr bwMode="auto">
          <a:xfrm>
            <a:off x="2555875" y="6589712"/>
            <a:ext cx="6588125" cy="268288"/>
          </a:xfrm>
          <a:prstGeom prst="rect">
            <a:avLst/>
          </a:prstGeom>
          <a:noFill/>
          <a:ln w="9525">
            <a:noFill/>
            <a:round/>
            <a:headEnd/>
            <a:tailEnd/>
          </a:ln>
          <a:effectLst/>
        </p:spPr>
        <p:txBody>
          <a:bodyPr lIns="90000" tIns="45000" rIns="90000" bIns="45000"/>
          <a:lstStyle/>
          <a:p>
            <a:pPr algn="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smtClean="0">
                <a:solidFill>
                  <a:srgbClr val="000000"/>
                </a:solidFill>
              </a:rPr>
              <a:t>Hove-Madsen L</a:t>
            </a:r>
            <a:r>
              <a:rPr lang="en-GB" sz="1600" dirty="0">
                <a:solidFill>
                  <a:srgbClr val="000000"/>
                </a:solidFill>
              </a:rPr>
              <a:t>. et al. </a:t>
            </a:r>
            <a:r>
              <a:rPr lang="en-GB" sz="1600" i="1" dirty="0">
                <a:solidFill>
                  <a:srgbClr val="000000"/>
                </a:solidFill>
              </a:rPr>
              <a:t>Circulation</a:t>
            </a:r>
            <a:r>
              <a:rPr lang="en-GB" sz="1600" dirty="0">
                <a:solidFill>
                  <a:srgbClr val="000000"/>
                </a:solidFill>
              </a:rPr>
              <a:t> </a:t>
            </a:r>
            <a:r>
              <a:rPr lang="en-GB" sz="1600" dirty="0" smtClean="0">
                <a:solidFill>
                  <a:srgbClr val="000000"/>
                </a:solidFill>
              </a:rPr>
              <a:t>(2004)</a:t>
            </a:r>
            <a:endParaRPr lang="en-GB" sz="1600" dirty="0">
              <a:solidFill>
                <a:srgbClr val="000000"/>
              </a:solidFill>
            </a:endParaRPr>
          </a:p>
        </p:txBody>
      </p:sp>
      <p:grpSp>
        <p:nvGrpSpPr>
          <p:cNvPr id="12" name="Group 11"/>
          <p:cNvGrpSpPr/>
          <p:nvPr/>
        </p:nvGrpSpPr>
        <p:grpSpPr>
          <a:xfrm>
            <a:off x="1717675" y="2438400"/>
            <a:ext cx="6740525" cy="3773388"/>
            <a:chOff x="1717675" y="2667000"/>
            <a:chExt cx="6740525" cy="3773388"/>
          </a:xfrm>
        </p:grpSpPr>
        <p:pic>
          <p:nvPicPr>
            <p:cNvPr id="4" name="Picture 3"/>
            <p:cNvPicPr>
              <a:picLocks noChangeAspect="1" noChangeArrowheads="1"/>
            </p:cNvPicPr>
            <p:nvPr/>
          </p:nvPicPr>
          <p:blipFill>
            <a:blip r:embed="rId3" cstate="print"/>
            <a:srcRect/>
            <a:stretch>
              <a:fillRect/>
            </a:stretch>
          </p:blipFill>
          <p:spPr bwMode="auto">
            <a:xfrm>
              <a:off x="1717675" y="2667000"/>
              <a:ext cx="6588125" cy="3421063"/>
            </a:xfrm>
            <a:prstGeom prst="rect">
              <a:avLst/>
            </a:prstGeom>
            <a:noFill/>
            <a:ln w="9525">
              <a:noFill/>
              <a:round/>
              <a:headEnd/>
              <a:tailEnd/>
            </a:ln>
            <a:effectLst/>
          </p:spPr>
        </p:pic>
        <p:grpSp>
          <p:nvGrpSpPr>
            <p:cNvPr id="11" name="Group 10"/>
            <p:cNvGrpSpPr/>
            <p:nvPr/>
          </p:nvGrpSpPr>
          <p:grpSpPr>
            <a:xfrm>
              <a:off x="2362200" y="6101834"/>
              <a:ext cx="6096000" cy="338554"/>
              <a:chOff x="2362200" y="6101834"/>
              <a:chExt cx="6096000" cy="338554"/>
            </a:xfrm>
          </p:grpSpPr>
          <p:sp>
            <p:nvSpPr>
              <p:cNvPr id="7" name="TextBox 6"/>
              <p:cNvSpPr txBox="1"/>
              <p:nvPr/>
            </p:nvSpPr>
            <p:spPr>
              <a:xfrm>
                <a:off x="2362200" y="6101834"/>
                <a:ext cx="13716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16 Patients</a:t>
                </a:r>
                <a:endParaRPr lang="en-US" sz="1600" dirty="0">
                  <a:latin typeface="Arial" pitchFamily="34" charset="0"/>
                  <a:cs typeface="Arial" pitchFamily="34" charset="0"/>
                </a:endParaRPr>
              </a:p>
            </p:txBody>
          </p:sp>
          <p:sp>
            <p:nvSpPr>
              <p:cNvPr id="8" name="TextBox 7"/>
              <p:cNvSpPr txBox="1"/>
              <p:nvPr/>
            </p:nvSpPr>
            <p:spPr>
              <a:xfrm>
                <a:off x="3505200" y="6101834"/>
                <a:ext cx="13716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8 Patients</a:t>
                </a:r>
                <a:endParaRPr lang="en-US" sz="1600" dirty="0">
                  <a:latin typeface="Arial" pitchFamily="34" charset="0"/>
                  <a:cs typeface="Arial" pitchFamily="34" charset="0"/>
                </a:endParaRPr>
              </a:p>
            </p:txBody>
          </p:sp>
          <p:sp>
            <p:nvSpPr>
              <p:cNvPr id="9" name="TextBox 8"/>
              <p:cNvSpPr txBox="1"/>
              <p:nvPr/>
            </p:nvSpPr>
            <p:spPr>
              <a:xfrm>
                <a:off x="5943600" y="6101834"/>
                <a:ext cx="13716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16 Patients</a:t>
                </a:r>
                <a:endParaRPr lang="en-US" sz="1600" dirty="0">
                  <a:latin typeface="Arial" pitchFamily="34" charset="0"/>
                  <a:cs typeface="Arial" pitchFamily="34" charset="0"/>
                </a:endParaRPr>
              </a:p>
            </p:txBody>
          </p:sp>
          <p:sp>
            <p:nvSpPr>
              <p:cNvPr id="10" name="TextBox 9"/>
              <p:cNvSpPr txBox="1"/>
              <p:nvPr/>
            </p:nvSpPr>
            <p:spPr>
              <a:xfrm>
                <a:off x="7086600" y="6101834"/>
                <a:ext cx="13716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8 Patients</a:t>
                </a:r>
                <a:endParaRPr lang="en-US" sz="1600" dirty="0">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28537"/>
          <a:stretch>
            <a:fillRect/>
          </a:stretch>
        </p:blipFill>
        <p:spPr bwMode="auto">
          <a:xfrm>
            <a:off x="1066800" y="1676400"/>
            <a:ext cx="7785801" cy="4648200"/>
          </a:xfrm>
          <a:prstGeom prst="rect">
            <a:avLst/>
          </a:prstGeom>
          <a:noFill/>
          <a:ln w="9525">
            <a:noFill/>
            <a:miter lim="800000"/>
            <a:headEnd/>
            <a:tailEnd/>
          </a:ln>
          <a:effectLst/>
        </p:spPr>
      </p:pic>
      <p:grpSp>
        <p:nvGrpSpPr>
          <p:cNvPr id="121" name="Group 140"/>
          <p:cNvGrpSpPr/>
          <p:nvPr/>
        </p:nvGrpSpPr>
        <p:grpSpPr>
          <a:xfrm>
            <a:off x="2971800" y="5529072"/>
            <a:ext cx="4876800" cy="752856"/>
            <a:chOff x="1447800" y="2209800"/>
            <a:chExt cx="5791200" cy="990600"/>
          </a:xfrm>
        </p:grpSpPr>
        <p:grpSp>
          <p:nvGrpSpPr>
            <p:cNvPr id="125" name="Group 59"/>
            <p:cNvGrpSpPr/>
            <p:nvPr/>
          </p:nvGrpSpPr>
          <p:grpSpPr>
            <a:xfrm flipV="1">
              <a:off x="6400804" y="2362200"/>
              <a:ext cx="457196" cy="533398"/>
              <a:chOff x="2057397" y="2819398"/>
              <a:chExt cx="457196" cy="533398"/>
            </a:xfrm>
          </p:grpSpPr>
          <p:sp>
            <p:nvSpPr>
              <p:cNvPr id="197" name="Oval 196"/>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98" name="Oval 197"/>
              <p:cNvSpPr/>
              <p:nvPr/>
            </p:nvSpPr>
            <p:spPr>
              <a:xfrm>
                <a:off x="2133600" y="2971800"/>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125"/>
            <p:cNvSpPr>
              <a:spLocks noChangeAspect="1"/>
            </p:cNvSpPr>
            <p:nvPr/>
          </p:nvSpPr>
          <p:spPr>
            <a:xfrm flipV="1">
              <a:off x="6019804" y="2286000"/>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27" name="Oval 126"/>
            <p:cNvSpPr>
              <a:spLocks noChangeAspect="1"/>
            </p:cNvSpPr>
            <p:nvPr/>
          </p:nvSpPr>
          <p:spPr>
            <a:xfrm flipV="1">
              <a:off x="5638804" y="2209800"/>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28" name="Oval 127"/>
            <p:cNvSpPr>
              <a:spLocks noChangeAspect="1"/>
            </p:cNvSpPr>
            <p:nvPr/>
          </p:nvSpPr>
          <p:spPr>
            <a:xfrm flipV="1">
              <a:off x="2590804" y="2667002"/>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29" name="Oval 128"/>
            <p:cNvSpPr>
              <a:spLocks noChangeAspect="1"/>
            </p:cNvSpPr>
            <p:nvPr/>
          </p:nvSpPr>
          <p:spPr>
            <a:xfrm flipV="1">
              <a:off x="2209804" y="2590802"/>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30" name="Oval 129"/>
            <p:cNvSpPr>
              <a:spLocks noChangeAspect="1"/>
            </p:cNvSpPr>
            <p:nvPr/>
          </p:nvSpPr>
          <p:spPr>
            <a:xfrm>
              <a:off x="5257800" y="2667002"/>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31" name="Oval 130"/>
            <p:cNvSpPr>
              <a:spLocks noChangeAspect="1"/>
            </p:cNvSpPr>
            <p:nvPr/>
          </p:nvSpPr>
          <p:spPr>
            <a:xfrm>
              <a:off x="4876800" y="2590802"/>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grpSp>
          <p:nvGrpSpPr>
            <p:cNvPr id="132" name="Group 44"/>
            <p:cNvGrpSpPr/>
            <p:nvPr/>
          </p:nvGrpSpPr>
          <p:grpSpPr>
            <a:xfrm>
              <a:off x="4495800" y="2514602"/>
              <a:ext cx="457196" cy="533398"/>
              <a:chOff x="2057397" y="2819398"/>
              <a:chExt cx="457196" cy="533398"/>
            </a:xfrm>
          </p:grpSpPr>
          <p:sp>
            <p:nvSpPr>
              <p:cNvPr id="195" name="Oval 194"/>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96" name="Oval 195"/>
              <p:cNvSpPr/>
              <p:nvPr/>
            </p:nvSpPr>
            <p:spPr>
              <a:xfrm>
                <a:off x="2133600" y="2971800"/>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86"/>
            <p:cNvGrpSpPr/>
            <p:nvPr/>
          </p:nvGrpSpPr>
          <p:grpSpPr>
            <a:xfrm>
              <a:off x="3733800" y="2362200"/>
              <a:ext cx="457196" cy="533398"/>
              <a:chOff x="2057397" y="2819398"/>
              <a:chExt cx="457196" cy="533398"/>
            </a:xfrm>
          </p:grpSpPr>
          <p:sp>
            <p:nvSpPr>
              <p:cNvPr id="193" name="Oval 192"/>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94" name="Oval 193"/>
              <p:cNvSpPr/>
              <p:nvPr/>
            </p:nvSpPr>
            <p:spPr>
              <a:xfrm>
                <a:off x="2209797" y="30479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Oval 133"/>
            <p:cNvSpPr>
              <a:spLocks noChangeAspect="1"/>
            </p:cNvSpPr>
            <p:nvPr/>
          </p:nvSpPr>
          <p:spPr>
            <a:xfrm>
              <a:off x="3352800" y="2286000"/>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grpSp>
          <p:nvGrpSpPr>
            <p:cNvPr id="135" name="Group 68"/>
            <p:cNvGrpSpPr/>
            <p:nvPr/>
          </p:nvGrpSpPr>
          <p:grpSpPr>
            <a:xfrm>
              <a:off x="1447800" y="2438400"/>
              <a:ext cx="457196" cy="533398"/>
              <a:chOff x="2057397" y="2819398"/>
              <a:chExt cx="457196" cy="533398"/>
            </a:xfrm>
          </p:grpSpPr>
          <p:sp>
            <p:nvSpPr>
              <p:cNvPr id="191" name="Oval 190"/>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92" name="Oval 191"/>
              <p:cNvSpPr/>
              <p:nvPr/>
            </p:nvSpPr>
            <p:spPr>
              <a:xfrm>
                <a:off x="2133600" y="2971800"/>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a:spLocks noChangeAspect="1"/>
            </p:cNvSpPr>
            <p:nvPr/>
          </p:nvSpPr>
          <p:spPr>
            <a:xfrm>
              <a:off x="2971800" y="2209800"/>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grpSp>
          <p:nvGrpSpPr>
            <p:cNvPr id="137" name="Group 62"/>
            <p:cNvGrpSpPr/>
            <p:nvPr/>
          </p:nvGrpSpPr>
          <p:grpSpPr>
            <a:xfrm>
              <a:off x="6781800" y="2438400"/>
              <a:ext cx="457196" cy="533398"/>
              <a:chOff x="2057397" y="2819398"/>
              <a:chExt cx="457196" cy="533398"/>
            </a:xfrm>
          </p:grpSpPr>
          <p:sp>
            <p:nvSpPr>
              <p:cNvPr id="189" name="Oval 188"/>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90" name="Oval 189"/>
              <p:cNvSpPr/>
              <p:nvPr/>
            </p:nvSpPr>
            <p:spPr>
              <a:xfrm>
                <a:off x="2133600" y="2971800"/>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89"/>
            <p:cNvGrpSpPr/>
            <p:nvPr/>
          </p:nvGrpSpPr>
          <p:grpSpPr>
            <a:xfrm flipV="1">
              <a:off x="4114804" y="2438402"/>
              <a:ext cx="457196" cy="533398"/>
              <a:chOff x="2057397" y="2819398"/>
              <a:chExt cx="457196" cy="533398"/>
            </a:xfrm>
          </p:grpSpPr>
          <p:sp>
            <p:nvSpPr>
              <p:cNvPr id="187" name="Oval 186"/>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88" name="Oval 187"/>
              <p:cNvSpPr/>
              <p:nvPr/>
            </p:nvSpPr>
            <p:spPr>
              <a:xfrm>
                <a:off x="2133600" y="2971800"/>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80"/>
            <p:cNvGrpSpPr/>
            <p:nvPr/>
          </p:nvGrpSpPr>
          <p:grpSpPr>
            <a:xfrm flipV="1">
              <a:off x="2971804" y="2667002"/>
              <a:ext cx="457196" cy="533398"/>
              <a:chOff x="2057397" y="2819398"/>
              <a:chExt cx="457196" cy="533398"/>
            </a:xfrm>
          </p:grpSpPr>
          <p:sp>
            <p:nvSpPr>
              <p:cNvPr id="185" name="Oval 184"/>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86" name="Oval 185"/>
              <p:cNvSpPr/>
              <p:nvPr/>
            </p:nvSpPr>
            <p:spPr>
              <a:xfrm>
                <a:off x="2209793" y="28193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71"/>
            <p:cNvGrpSpPr/>
            <p:nvPr/>
          </p:nvGrpSpPr>
          <p:grpSpPr>
            <a:xfrm flipV="1">
              <a:off x="1828804" y="2514600"/>
              <a:ext cx="457196" cy="533398"/>
              <a:chOff x="2057397" y="2819398"/>
              <a:chExt cx="457196" cy="533398"/>
            </a:xfrm>
          </p:grpSpPr>
          <p:sp>
            <p:nvSpPr>
              <p:cNvPr id="183" name="Oval 182"/>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84" name="Oval 183"/>
              <p:cNvSpPr/>
              <p:nvPr/>
            </p:nvSpPr>
            <p:spPr>
              <a:xfrm>
                <a:off x="2133600" y="2971800"/>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68"/>
            <p:cNvGrpSpPr/>
            <p:nvPr/>
          </p:nvGrpSpPr>
          <p:grpSpPr>
            <a:xfrm flipV="1">
              <a:off x="1447804" y="2438402"/>
              <a:ext cx="457196" cy="533398"/>
              <a:chOff x="2057397" y="2819398"/>
              <a:chExt cx="457196" cy="533398"/>
            </a:xfrm>
          </p:grpSpPr>
          <p:sp>
            <p:nvSpPr>
              <p:cNvPr id="181" name="Oval 180"/>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82" name="Oval 181"/>
              <p:cNvSpPr/>
              <p:nvPr/>
            </p:nvSpPr>
            <p:spPr>
              <a:xfrm>
                <a:off x="2209793" y="30479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71"/>
            <p:cNvGrpSpPr/>
            <p:nvPr/>
          </p:nvGrpSpPr>
          <p:grpSpPr>
            <a:xfrm>
              <a:off x="1828800" y="2362202"/>
              <a:ext cx="457196" cy="533398"/>
              <a:chOff x="2057397" y="2819398"/>
              <a:chExt cx="457196" cy="533398"/>
            </a:xfrm>
          </p:grpSpPr>
          <p:sp>
            <p:nvSpPr>
              <p:cNvPr id="179" name="Oval 178"/>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80" name="Oval 179"/>
              <p:cNvSpPr/>
              <p:nvPr/>
            </p:nvSpPr>
            <p:spPr>
              <a:xfrm>
                <a:off x="2209797" y="2971796"/>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74"/>
            <p:cNvGrpSpPr/>
            <p:nvPr/>
          </p:nvGrpSpPr>
          <p:grpSpPr>
            <a:xfrm>
              <a:off x="2209800" y="2286000"/>
              <a:ext cx="457196" cy="533398"/>
              <a:chOff x="2057397" y="2819398"/>
              <a:chExt cx="457196" cy="533398"/>
            </a:xfrm>
          </p:grpSpPr>
          <p:sp>
            <p:nvSpPr>
              <p:cNvPr id="177" name="Oval 176"/>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78" name="Oval 177"/>
              <p:cNvSpPr/>
              <p:nvPr/>
            </p:nvSpPr>
            <p:spPr>
              <a:xfrm>
                <a:off x="2209797" y="2938270"/>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77"/>
            <p:cNvGrpSpPr/>
            <p:nvPr/>
          </p:nvGrpSpPr>
          <p:grpSpPr>
            <a:xfrm>
              <a:off x="2590800" y="2209800"/>
              <a:ext cx="457196" cy="533398"/>
              <a:chOff x="2057397" y="2819398"/>
              <a:chExt cx="457196" cy="533398"/>
            </a:xfrm>
          </p:grpSpPr>
          <p:sp>
            <p:nvSpPr>
              <p:cNvPr id="175" name="Oval 174"/>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76" name="Oval 175"/>
              <p:cNvSpPr/>
              <p:nvPr/>
            </p:nvSpPr>
            <p:spPr>
              <a:xfrm>
                <a:off x="2209797" y="28193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53"/>
            <p:cNvGrpSpPr/>
            <p:nvPr/>
          </p:nvGrpSpPr>
          <p:grpSpPr>
            <a:xfrm>
              <a:off x="5638800" y="2667002"/>
              <a:ext cx="457196" cy="533398"/>
              <a:chOff x="2057397" y="2819398"/>
              <a:chExt cx="457196" cy="533398"/>
            </a:xfrm>
          </p:grpSpPr>
          <p:sp>
            <p:nvSpPr>
              <p:cNvPr id="173" name="Oval 172"/>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74" name="Oval 173"/>
              <p:cNvSpPr/>
              <p:nvPr/>
            </p:nvSpPr>
            <p:spPr>
              <a:xfrm>
                <a:off x="2209797" y="3200396"/>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56"/>
            <p:cNvGrpSpPr/>
            <p:nvPr/>
          </p:nvGrpSpPr>
          <p:grpSpPr>
            <a:xfrm>
              <a:off x="6019800" y="2590802"/>
              <a:ext cx="457196" cy="533398"/>
              <a:chOff x="2057397" y="2819398"/>
              <a:chExt cx="457196" cy="533398"/>
            </a:xfrm>
          </p:grpSpPr>
          <p:sp>
            <p:nvSpPr>
              <p:cNvPr id="171" name="Oval 170"/>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72" name="Oval 171"/>
              <p:cNvSpPr/>
              <p:nvPr/>
            </p:nvSpPr>
            <p:spPr>
              <a:xfrm>
                <a:off x="2209797" y="3124196"/>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59"/>
            <p:cNvGrpSpPr/>
            <p:nvPr/>
          </p:nvGrpSpPr>
          <p:grpSpPr>
            <a:xfrm>
              <a:off x="6400800" y="2514602"/>
              <a:ext cx="457196" cy="533398"/>
              <a:chOff x="2057397" y="2819398"/>
              <a:chExt cx="457196" cy="533398"/>
            </a:xfrm>
          </p:grpSpPr>
          <p:sp>
            <p:nvSpPr>
              <p:cNvPr id="169" name="Oval 168"/>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70" name="Oval 169"/>
              <p:cNvSpPr/>
              <p:nvPr/>
            </p:nvSpPr>
            <p:spPr>
              <a:xfrm>
                <a:off x="2209797" y="3047996"/>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62"/>
            <p:cNvGrpSpPr/>
            <p:nvPr/>
          </p:nvGrpSpPr>
          <p:grpSpPr>
            <a:xfrm flipV="1">
              <a:off x="6781804" y="2438402"/>
              <a:ext cx="457196" cy="533398"/>
              <a:chOff x="2057397" y="2819398"/>
              <a:chExt cx="457196" cy="533398"/>
            </a:xfrm>
          </p:grpSpPr>
          <p:sp>
            <p:nvSpPr>
              <p:cNvPr id="167" name="Oval 166"/>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68" name="Oval 167"/>
              <p:cNvSpPr/>
              <p:nvPr/>
            </p:nvSpPr>
            <p:spPr>
              <a:xfrm>
                <a:off x="2209793" y="29717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83"/>
            <p:cNvGrpSpPr/>
            <p:nvPr/>
          </p:nvGrpSpPr>
          <p:grpSpPr>
            <a:xfrm flipV="1">
              <a:off x="3352804" y="2590802"/>
              <a:ext cx="457196" cy="533398"/>
              <a:chOff x="2057397" y="2819398"/>
              <a:chExt cx="457196" cy="533398"/>
            </a:xfrm>
          </p:grpSpPr>
          <p:sp>
            <p:nvSpPr>
              <p:cNvPr id="165" name="Oval 164"/>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66" name="Oval 165"/>
              <p:cNvSpPr/>
              <p:nvPr/>
            </p:nvSpPr>
            <p:spPr>
              <a:xfrm>
                <a:off x="2209793" y="28955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86"/>
            <p:cNvGrpSpPr/>
            <p:nvPr/>
          </p:nvGrpSpPr>
          <p:grpSpPr>
            <a:xfrm flipV="1">
              <a:off x="3733804" y="2514602"/>
              <a:ext cx="457196" cy="533398"/>
              <a:chOff x="2057397" y="2819398"/>
              <a:chExt cx="457196" cy="533398"/>
            </a:xfrm>
          </p:grpSpPr>
          <p:sp>
            <p:nvSpPr>
              <p:cNvPr id="163" name="Oval 162"/>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64" name="Oval 163"/>
              <p:cNvSpPr/>
              <p:nvPr/>
            </p:nvSpPr>
            <p:spPr>
              <a:xfrm>
                <a:off x="2209793" y="29717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89"/>
            <p:cNvGrpSpPr/>
            <p:nvPr/>
          </p:nvGrpSpPr>
          <p:grpSpPr>
            <a:xfrm>
              <a:off x="4114800" y="2438400"/>
              <a:ext cx="457196" cy="533398"/>
              <a:chOff x="2057397" y="2819398"/>
              <a:chExt cx="457196" cy="533398"/>
            </a:xfrm>
          </p:grpSpPr>
          <p:sp>
            <p:nvSpPr>
              <p:cNvPr id="161" name="Oval 160"/>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62" name="Oval 161"/>
              <p:cNvSpPr/>
              <p:nvPr/>
            </p:nvSpPr>
            <p:spPr>
              <a:xfrm>
                <a:off x="2209797" y="3047998"/>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44"/>
            <p:cNvGrpSpPr/>
            <p:nvPr/>
          </p:nvGrpSpPr>
          <p:grpSpPr>
            <a:xfrm flipV="1">
              <a:off x="4495804" y="2362200"/>
              <a:ext cx="457196" cy="533398"/>
              <a:chOff x="2057397" y="2819398"/>
              <a:chExt cx="457196" cy="533398"/>
            </a:xfrm>
          </p:grpSpPr>
          <p:sp>
            <p:nvSpPr>
              <p:cNvPr id="159" name="Oval 158"/>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60" name="Oval 159"/>
              <p:cNvSpPr/>
              <p:nvPr/>
            </p:nvSpPr>
            <p:spPr>
              <a:xfrm>
                <a:off x="2209793" y="3047996"/>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47"/>
            <p:cNvGrpSpPr/>
            <p:nvPr/>
          </p:nvGrpSpPr>
          <p:grpSpPr>
            <a:xfrm flipV="1">
              <a:off x="4876804" y="2286000"/>
              <a:ext cx="457196" cy="533398"/>
              <a:chOff x="2057397" y="2819398"/>
              <a:chExt cx="457196" cy="533398"/>
            </a:xfrm>
          </p:grpSpPr>
          <p:sp>
            <p:nvSpPr>
              <p:cNvPr id="157" name="Oval 156"/>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58" name="Oval 157"/>
              <p:cNvSpPr/>
              <p:nvPr/>
            </p:nvSpPr>
            <p:spPr>
              <a:xfrm>
                <a:off x="2209793" y="3124196"/>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50"/>
            <p:cNvGrpSpPr/>
            <p:nvPr/>
          </p:nvGrpSpPr>
          <p:grpSpPr>
            <a:xfrm flipV="1">
              <a:off x="5257804" y="2209800"/>
              <a:ext cx="457196" cy="533398"/>
              <a:chOff x="2057397" y="2819398"/>
              <a:chExt cx="457196" cy="533398"/>
            </a:xfrm>
          </p:grpSpPr>
          <p:sp>
            <p:nvSpPr>
              <p:cNvPr id="155" name="Oval 154"/>
              <p:cNvSpPr>
                <a:spLocks noChangeAspect="1"/>
              </p:cNvSpPr>
              <p:nvPr/>
            </p:nvSpPr>
            <p:spPr>
              <a:xfrm>
                <a:off x="2057397" y="2819398"/>
                <a:ext cx="457196" cy="533398"/>
              </a:xfrm>
              <a:prstGeom prst="ellipse">
                <a:avLst/>
              </a:prstGeom>
              <a:gradFill flip="none" rotWithShape="1">
                <a:gsLst>
                  <a:gs pos="0">
                    <a:schemeClr val="bg1"/>
                  </a:gs>
                  <a:gs pos="74000">
                    <a:schemeClr val="accent2">
                      <a:lumMod val="7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55000" lnSpcReduction="20000"/>
              </a:bodyPr>
              <a:lstStyle/>
              <a:p>
                <a:pPr algn="ctr"/>
                <a:endParaRPr lang="en-US" sz="2000" b="1" baseline="30000" dirty="0">
                  <a:solidFill>
                    <a:schemeClr val="tx1"/>
                  </a:solidFill>
                </a:endParaRPr>
              </a:p>
            </p:txBody>
          </p:sp>
          <p:sp>
            <p:nvSpPr>
              <p:cNvPr id="156" name="Oval 155"/>
              <p:cNvSpPr/>
              <p:nvPr/>
            </p:nvSpPr>
            <p:spPr>
              <a:xfrm>
                <a:off x="2209793" y="3200396"/>
                <a:ext cx="152400" cy="152400"/>
              </a:xfrm>
              <a:prstGeom prst="ellipse">
                <a:avLst/>
              </a:prstGeom>
              <a:gradFill>
                <a:gsLst>
                  <a:gs pos="20000">
                    <a:schemeClr val="tx1">
                      <a:lumMod val="95000"/>
                      <a:lumOff val="5000"/>
                    </a:schemeClr>
                  </a:gs>
                  <a:gs pos="85000">
                    <a:schemeClr val="tx1">
                      <a:lumMod val="50000"/>
                      <a:lumOff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00"/>
          <p:cNvGrpSpPr/>
          <p:nvPr/>
        </p:nvGrpSpPr>
        <p:grpSpPr>
          <a:xfrm>
            <a:off x="3015435" y="5181600"/>
            <a:ext cx="1560576" cy="704929"/>
            <a:chOff x="3015435" y="5181600"/>
            <a:chExt cx="1560576" cy="704929"/>
          </a:xfrm>
        </p:grpSpPr>
        <p:sp>
          <p:nvSpPr>
            <p:cNvPr id="122" name="Freeform 121"/>
            <p:cNvSpPr/>
            <p:nvPr/>
          </p:nvSpPr>
          <p:spPr>
            <a:xfrm>
              <a:off x="3015435" y="5557029"/>
              <a:ext cx="1309036" cy="329500"/>
            </a:xfrm>
            <a:custGeom>
              <a:avLst/>
              <a:gdLst>
                <a:gd name="connsiteX0" fmla="*/ 0 w 1639613"/>
                <a:gd name="connsiteY0" fmla="*/ 433552 h 433552"/>
                <a:gd name="connsiteX1" fmla="*/ 331075 w 1639613"/>
                <a:gd name="connsiteY1" fmla="*/ 402021 h 433552"/>
                <a:gd name="connsiteX2" fmla="*/ 882869 w 1639613"/>
                <a:gd name="connsiteY2" fmla="*/ 260131 h 433552"/>
                <a:gd name="connsiteX3" fmla="*/ 1150882 w 1639613"/>
                <a:gd name="connsiteY3" fmla="*/ 149773 h 433552"/>
                <a:gd name="connsiteX4" fmla="*/ 1387365 w 1639613"/>
                <a:gd name="connsiteY4" fmla="*/ 23648 h 433552"/>
                <a:gd name="connsiteX5" fmla="*/ 1639613 w 1639613"/>
                <a:gd name="connsiteY5" fmla="*/ 7883 h 43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613" h="433552">
                  <a:moveTo>
                    <a:pt x="0" y="433552"/>
                  </a:moveTo>
                  <a:cubicBezTo>
                    <a:pt x="91965" y="432238"/>
                    <a:pt x="183930" y="430925"/>
                    <a:pt x="331075" y="402021"/>
                  </a:cubicBezTo>
                  <a:cubicBezTo>
                    <a:pt x="478220" y="373118"/>
                    <a:pt x="746235" y="302172"/>
                    <a:pt x="882869" y="260131"/>
                  </a:cubicBezTo>
                  <a:cubicBezTo>
                    <a:pt x="1019503" y="218090"/>
                    <a:pt x="1066799" y="189187"/>
                    <a:pt x="1150882" y="149773"/>
                  </a:cubicBezTo>
                  <a:cubicBezTo>
                    <a:pt x="1234965" y="110359"/>
                    <a:pt x="1305910" y="47296"/>
                    <a:pt x="1387365" y="23648"/>
                  </a:cubicBezTo>
                  <a:cubicBezTo>
                    <a:pt x="1468820" y="0"/>
                    <a:pt x="1554216" y="3941"/>
                    <a:pt x="1639613" y="7883"/>
                  </a:cubicBezTo>
                </a:path>
              </a:pathLst>
            </a:custGeom>
            <a:ln w="88900" cap="rnd"/>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Oval 117"/>
            <p:cNvSpPr/>
            <p:nvPr/>
          </p:nvSpPr>
          <p:spPr>
            <a:xfrm>
              <a:off x="3870158" y="5181600"/>
              <a:ext cx="705853" cy="579120"/>
            </a:xfrm>
            <a:prstGeom prst="ellipse">
              <a:avLst/>
            </a:prstGeom>
            <a:gradFill>
              <a:gsLst>
                <a:gs pos="0">
                  <a:schemeClr val="tx1"/>
                </a:gs>
                <a:gs pos="50000">
                  <a:schemeClr val="accent1">
                    <a:lumMod val="60000"/>
                    <a:lumOff val="40000"/>
                  </a:schemeClr>
                </a:gs>
                <a:gs pos="100000">
                  <a:schemeClr val="accent1"/>
                </a:gs>
              </a:gsLst>
              <a:path path="shape">
                <a:fillToRect l="50000" t="50000" r="50000" b="50000"/>
              </a:path>
            </a:gradFill>
            <a:scene3d>
              <a:camera prst="orthographicFront">
                <a:rot lat="2700000" lon="0" rev="10799999"/>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3998495" y="5181600"/>
            <a:ext cx="2630905" cy="1447800"/>
            <a:chOff x="3998495" y="5181600"/>
            <a:chExt cx="2630905" cy="1447800"/>
          </a:xfrm>
        </p:grpSpPr>
        <p:sp>
          <p:nvSpPr>
            <p:cNvPr id="124" name="Freeform 123"/>
            <p:cNvSpPr/>
            <p:nvPr/>
          </p:nvSpPr>
          <p:spPr>
            <a:xfrm>
              <a:off x="4255168" y="5525078"/>
              <a:ext cx="2325464" cy="732886"/>
            </a:xfrm>
            <a:custGeom>
              <a:avLst/>
              <a:gdLst>
                <a:gd name="connsiteX0" fmla="*/ 0 w 2837793"/>
                <a:gd name="connsiteY0" fmla="*/ 964324 h 964324"/>
                <a:gd name="connsiteX1" fmla="*/ 378372 w 2837793"/>
                <a:gd name="connsiteY1" fmla="*/ 838200 h 964324"/>
                <a:gd name="connsiteX2" fmla="*/ 772510 w 2837793"/>
                <a:gd name="connsiteY2" fmla="*/ 696310 h 964324"/>
                <a:gd name="connsiteX3" fmla="*/ 1418896 w 2837793"/>
                <a:gd name="connsiteY3" fmla="*/ 507124 h 964324"/>
                <a:gd name="connsiteX4" fmla="*/ 1954924 w 2837793"/>
                <a:gd name="connsiteY4" fmla="*/ 333703 h 964324"/>
                <a:gd name="connsiteX5" fmla="*/ 2569779 w 2837793"/>
                <a:gd name="connsiteY5" fmla="*/ 49924 h 964324"/>
                <a:gd name="connsiteX6" fmla="*/ 2837793 w 2837793"/>
                <a:gd name="connsiteY6" fmla="*/ 34158 h 9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7793" h="964324">
                  <a:moveTo>
                    <a:pt x="0" y="964324"/>
                  </a:moveTo>
                  <a:lnTo>
                    <a:pt x="378372" y="838200"/>
                  </a:lnTo>
                  <a:cubicBezTo>
                    <a:pt x="507124" y="793531"/>
                    <a:pt x="599089" y="751489"/>
                    <a:pt x="772510" y="696310"/>
                  </a:cubicBezTo>
                  <a:cubicBezTo>
                    <a:pt x="945931" y="641131"/>
                    <a:pt x="1221827" y="567559"/>
                    <a:pt x="1418896" y="507124"/>
                  </a:cubicBezTo>
                  <a:cubicBezTo>
                    <a:pt x="1615965" y="446689"/>
                    <a:pt x="1763110" y="409903"/>
                    <a:pt x="1954924" y="333703"/>
                  </a:cubicBezTo>
                  <a:cubicBezTo>
                    <a:pt x="2146738" y="257503"/>
                    <a:pt x="2422634" y="99848"/>
                    <a:pt x="2569779" y="49924"/>
                  </a:cubicBezTo>
                  <a:cubicBezTo>
                    <a:pt x="2716924" y="0"/>
                    <a:pt x="2777358" y="17079"/>
                    <a:pt x="2837793" y="34158"/>
                  </a:cubicBezTo>
                </a:path>
              </a:pathLst>
            </a:custGeom>
            <a:ln w="88900" cap="rnd"/>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Oval 116"/>
            <p:cNvSpPr/>
            <p:nvPr/>
          </p:nvSpPr>
          <p:spPr>
            <a:xfrm>
              <a:off x="5923547" y="5181600"/>
              <a:ext cx="705853" cy="579120"/>
            </a:xfrm>
            <a:prstGeom prst="ellipse">
              <a:avLst/>
            </a:prstGeom>
            <a:gradFill>
              <a:gsLst>
                <a:gs pos="0">
                  <a:schemeClr val="tx1"/>
                </a:gs>
                <a:gs pos="50000">
                  <a:schemeClr val="accent1">
                    <a:lumMod val="60000"/>
                    <a:lumOff val="40000"/>
                  </a:schemeClr>
                </a:gs>
                <a:gs pos="100000">
                  <a:schemeClr val="accent1"/>
                </a:gs>
              </a:gsLst>
              <a:path path="shape">
                <a:fillToRect l="50000" t="50000" r="50000" b="50000"/>
              </a:path>
            </a:gradFill>
            <a:scene3d>
              <a:camera prst="orthographicFront">
                <a:rot lat="2700000" lon="0" rev="10799999"/>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998495" y="6050280"/>
              <a:ext cx="705853" cy="579120"/>
            </a:xfrm>
            <a:prstGeom prst="ellipse">
              <a:avLst/>
            </a:prstGeom>
            <a:gradFill>
              <a:gsLst>
                <a:gs pos="0">
                  <a:schemeClr val="tx1"/>
                </a:gs>
                <a:gs pos="50000">
                  <a:schemeClr val="accent1">
                    <a:lumMod val="60000"/>
                    <a:lumOff val="40000"/>
                  </a:schemeClr>
                </a:gs>
                <a:gs pos="100000">
                  <a:schemeClr val="accent1"/>
                </a:gs>
              </a:gsLst>
              <a:path path="shape">
                <a:fillToRect l="50000" t="50000" r="50000" b="50000"/>
              </a:path>
            </a:gradFill>
            <a:scene3d>
              <a:camera prst="orthographicFront">
                <a:rot lat="20399968" lon="0" rev="10799999"/>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6244389" y="5862565"/>
            <a:ext cx="1540042" cy="708923"/>
            <a:chOff x="6244389" y="5862565"/>
            <a:chExt cx="1540042" cy="708923"/>
          </a:xfrm>
        </p:grpSpPr>
        <p:sp>
          <p:nvSpPr>
            <p:cNvPr id="123" name="Freeform 122"/>
            <p:cNvSpPr/>
            <p:nvPr/>
          </p:nvSpPr>
          <p:spPr>
            <a:xfrm>
              <a:off x="6501063" y="5862565"/>
              <a:ext cx="1283368" cy="383417"/>
            </a:xfrm>
            <a:custGeom>
              <a:avLst/>
              <a:gdLst>
                <a:gd name="connsiteX0" fmla="*/ 0 w 1592317"/>
                <a:gd name="connsiteY0" fmla="*/ 504496 h 504496"/>
                <a:gd name="connsiteX1" fmla="*/ 315310 w 1592317"/>
                <a:gd name="connsiteY1" fmla="*/ 441434 h 504496"/>
                <a:gd name="connsiteX2" fmla="*/ 630621 w 1592317"/>
                <a:gd name="connsiteY2" fmla="*/ 299545 h 504496"/>
                <a:gd name="connsiteX3" fmla="*/ 1040524 w 1592317"/>
                <a:gd name="connsiteY3" fmla="*/ 157655 h 504496"/>
                <a:gd name="connsiteX4" fmla="*/ 1418897 w 1592317"/>
                <a:gd name="connsiteY4" fmla="*/ 78827 h 504496"/>
                <a:gd name="connsiteX5" fmla="*/ 1592317 w 1592317"/>
                <a:gd name="connsiteY5" fmla="*/ 0 h 50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2317" h="504496">
                  <a:moveTo>
                    <a:pt x="0" y="504496"/>
                  </a:moveTo>
                  <a:cubicBezTo>
                    <a:pt x="105103" y="490044"/>
                    <a:pt x="210206" y="475593"/>
                    <a:pt x="315310" y="441434"/>
                  </a:cubicBezTo>
                  <a:cubicBezTo>
                    <a:pt x="420414" y="407275"/>
                    <a:pt x="509752" y="346841"/>
                    <a:pt x="630621" y="299545"/>
                  </a:cubicBezTo>
                  <a:cubicBezTo>
                    <a:pt x="751490" y="252249"/>
                    <a:pt x="909145" y="194441"/>
                    <a:pt x="1040524" y="157655"/>
                  </a:cubicBezTo>
                  <a:cubicBezTo>
                    <a:pt x="1171903" y="120869"/>
                    <a:pt x="1326932" y="105103"/>
                    <a:pt x="1418897" y="78827"/>
                  </a:cubicBezTo>
                  <a:cubicBezTo>
                    <a:pt x="1510862" y="52551"/>
                    <a:pt x="1551589" y="26275"/>
                    <a:pt x="1592317" y="0"/>
                  </a:cubicBezTo>
                </a:path>
              </a:pathLst>
            </a:custGeom>
            <a:ln w="88900" cap="rnd"/>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Oval 119"/>
            <p:cNvSpPr/>
            <p:nvPr/>
          </p:nvSpPr>
          <p:spPr>
            <a:xfrm>
              <a:off x="6244389" y="5992368"/>
              <a:ext cx="705853" cy="579120"/>
            </a:xfrm>
            <a:prstGeom prst="ellipse">
              <a:avLst/>
            </a:prstGeom>
            <a:gradFill>
              <a:gsLst>
                <a:gs pos="0">
                  <a:schemeClr val="tx1"/>
                </a:gs>
                <a:gs pos="50000">
                  <a:schemeClr val="accent1">
                    <a:lumMod val="60000"/>
                    <a:lumOff val="40000"/>
                  </a:schemeClr>
                </a:gs>
                <a:gs pos="100000">
                  <a:schemeClr val="accent1"/>
                </a:gs>
              </a:gsLst>
              <a:path path="shape">
                <a:fillToRect l="50000" t="50000" r="50000" b="50000"/>
              </a:path>
            </a:gradFill>
            <a:scene3d>
              <a:camera prst="orthographicFront">
                <a:rot lat="20399968" lon="0" rev="10799999"/>
              </a:camera>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Normal Calcium Signaling in Atrial Myocytes</a:t>
            </a:r>
            <a:endParaRPr lang="en-US" dirty="0"/>
          </a:p>
        </p:txBody>
      </p:sp>
      <p:sp>
        <p:nvSpPr>
          <p:cNvPr id="26" name="TextBox 25"/>
          <p:cNvSpPr txBox="1"/>
          <p:nvPr/>
        </p:nvSpPr>
        <p:spPr>
          <a:xfrm>
            <a:off x="1600200" y="6260068"/>
            <a:ext cx="973343" cy="369332"/>
          </a:xfrm>
          <a:prstGeom prst="rect">
            <a:avLst/>
          </a:prstGeom>
          <a:noFill/>
        </p:spPr>
        <p:txBody>
          <a:bodyPr wrap="none" rtlCol="0">
            <a:spAutoFit/>
          </a:bodyPr>
          <a:lstStyle/>
          <a:p>
            <a:pPr algn="ctr"/>
            <a:r>
              <a:rPr lang="en-US" dirty="0" smtClean="0"/>
              <a:t>T tubule</a:t>
            </a:r>
            <a:endParaRPr lang="en-US" dirty="0"/>
          </a:p>
        </p:txBody>
      </p:sp>
      <p:sp>
        <p:nvSpPr>
          <p:cNvPr id="11" name="Rounded Rectangle 10"/>
          <p:cNvSpPr/>
          <p:nvPr/>
        </p:nvSpPr>
        <p:spPr>
          <a:xfrm>
            <a:off x="3886200" y="2895600"/>
            <a:ext cx="2895600" cy="1447800"/>
          </a:xfrm>
          <a:prstGeom prst="roundRect">
            <a:avLst/>
          </a:prstGeom>
          <a:noFill/>
          <a:ln w="127000">
            <a:solidFill>
              <a:schemeClr val="accent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3434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6" name="Oval 15"/>
          <p:cNvSpPr>
            <a:spLocks noChangeAspect="1"/>
          </p:cNvSpPr>
          <p:nvPr/>
        </p:nvSpPr>
        <p:spPr>
          <a:xfrm>
            <a:off x="5029200" y="35433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7" name="Oval 16"/>
          <p:cNvSpPr>
            <a:spLocks noChangeAspect="1"/>
          </p:cNvSpPr>
          <p:nvPr/>
        </p:nvSpPr>
        <p:spPr>
          <a:xfrm>
            <a:off x="56388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8" name="Oval 17"/>
          <p:cNvSpPr>
            <a:spLocks noChangeAspect="1"/>
          </p:cNvSpPr>
          <p:nvPr/>
        </p:nvSpPr>
        <p:spPr>
          <a:xfrm>
            <a:off x="4572000" y="35433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9" name="Oval 18"/>
          <p:cNvSpPr>
            <a:spLocks noChangeAspect="1"/>
          </p:cNvSpPr>
          <p:nvPr/>
        </p:nvSpPr>
        <p:spPr>
          <a:xfrm>
            <a:off x="6248401"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0" name="Oval 19"/>
          <p:cNvSpPr>
            <a:spLocks noChangeAspect="1"/>
          </p:cNvSpPr>
          <p:nvPr/>
        </p:nvSpPr>
        <p:spPr>
          <a:xfrm>
            <a:off x="53340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1" name="Oval 20"/>
          <p:cNvSpPr>
            <a:spLocks noChangeAspect="1"/>
          </p:cNvSpPr>
          <p:nvPr/>
        </p:nvSpPr>
        <p:spPr>
          <a:xfrm>
            <a:off x="48006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2" name="Oval 21"/>
          <p:cNvSpPr>
            <a:spLocks noChangeAspect="1"/>
          </p:cNvSpPr>
          <p:nvPr/>
        </p:nvSpPr>
        <p:spPr>
          <a:xfrm>
            <a:off x="48006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3" name="Oval 22"/>
          <p:cNvSpPr>
            <a:spLocks noChangeAspect="1"/>
          </p:cNvSpPr>
          <p:nvPr/>
        </p:nvSpPr>
        <p:spPr>
          <a:xfrm>
            <a:off x="51054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4" name="Oval 23"/>
          <p:cNvSpPr>
            <a:spLocks noChangeAspect="1"/>
          </p:cNvSpPr>
          <p:nvPr/>
        </p:nvSpPr>
        <p:spPr>
          <a:xfrm>
            <a:off x="52578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5" name="Oval 24"/>
          <p:cNvSpPr>
            <a:spLocks noChangeAspect="1"/>
          </p:cNvSpPr>
          <p:nvPr/>
        </p:nvSpPr>
        <p:spPr>
          <a:xfrm>
            <a:off x="5638800" y="3733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7" name="Oval 26"/>
          <p:cNvSpPr>
            <a:spLocks noChangeAspect="1"/>
          </p:cNvSpPr>
          <p:nvPr/>
        </p:nvSpPr>
        <p:spPr>
          <a:xfrm>
            <a:off x="43434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0" name="Oval 29"/>
          <p:cNvSpPr>
            <a:spLocks noChangeAspect="1"/>
          </p:cNvSpPr>
          <p:nvPr/>
        </p:nvSpPr>
        <p:spPr>
          <a:xfrm>
            <a:off x="59436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1" name="Oval 30"/>
          <p:cNvSpPr>
            <a:spLocks noChangeAspect="1"/>
          </p:cNvSpPr>
          <p:nvPr/>
        </p:nvSpPr>
        <p:spPr>
          <a:xfrm>
            <a:off x="6248401"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2" name="Oval 31"/>
          <p:cNvSpPr>
            <a:spLocks noChangeAspect="1"/>
          </p:cNvSpPr>
          <p:nvPr/>
        </p:nvSpPr>
        <p:spPr>
          <a:xfrm>
            <a:off x="59436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14" name="TextBox 113"/>
          <p:cNvSpPr txBox="1"/>
          <p:nvPr/>
        </p:nvSpPr>
        <p:spPr>
          <a:xfrm>
            <a:off x="4076700" y="2907268"/>
            <a:ext cx="2514600" cy="369332"/>
          </a:xfrm>
          <a:prstGeom prst="rect">
            <a:avLst/>
          </a:prstGeom>
          <a:noFill/>
        </p:spPr>
        <p:txBody>
          <a:bodyPr wrap="square" rtlCol="0">
            <a:spAutoFit/>
          </a:bodyPr>
          <a:lstStyle/>
          <a:p>
            <a:r>
              <a:rPr lang="en-US" dirty="0" err="1" smtClean="0"/>
              <a:t>Sarcoplasmic</a:t>
            </a:r>
            <a:r>
              <a:rPr lang="en-US" dirty="0" smtClean="0"/>
              <a:t> Reticulum</a:t>
            </a:r>
            <a:endParaRPr lang="en-US" dirty="0"/>
          </a:p>
        </p:txBody>
      </p:sp>
      <p:sp>
        <p:nvSpPr>
          <p:cNvPr id="203" name="TextBox 202"/>
          <p:cNvSpPr txBox="1"/>
          <p:nvPr/>
        </p:nvSpPr>
        <p:spPr>
          <a:xfrm>
            <a:off x="4800600" y="5345668"/>
            <a:ext cx="1066800" cy="369332"/>
          </a:xfrm>
          <a:prstGeom prst="rect">
            <a:avLst/>
          </a:prstGeom>
          <a:noFill/>
        </p:spPr>
        <p:txBody>
          <a:bodyPr wrap="square" rtlCol="0">
            <a:spAutoFit/>
          </a:bodyPr>
          <a:lstStyle/>
          <a:p>
            <a:pPr algn="ctr"/>
            <a:r>
              <a:rPr lang="en-US" dirty="0" smtClean="0"/>
              <a:t>Myosin</a:t>
            </a:r>
            <a:endParaRPr lang="en-US" dirty="0"/>
          </a:p>
        </p:txBody>
      </p:sp>
      <p:sp>
        <p:nvSpPr>
          <p:cNvPr id="204" name="TextBox 203"/>
          <p:cNvSpPr txBox="1"/>
          <p:nvPr/>
        </p:nvSpPr>
        <p:spPr>
          <a:xfrm>
            <a:off x="6477000" y="5029200"/>
            <a:ext cx="1031693" cy="369332"/>
          </a:xfrm>
          <a:prstGeom prst="rect">
            <a:avLst/>
          </a:prstGeom>
          <a:noFill/>
        </p:spPr>
        <p:txBody>
          <a:bodyPr wrap="none" rtlCol="0">
            <a:spAutoFit/>
          </a:bodyPr>
          <a:lstStyle/>
          <a:p>
            <a:r>
              <a:rPr lang="en-US" dirty="0" err="1" smtClean="0"/>
              <a:t>Troponin</a:t>
            </a:r>
            <a:endParaRPr lang="en-US" dirty="0"/>
          </a:p>
        </p:txBody>
      </p:sp>
      <p:sp>
        <p:nvSpPr>
          <p:cNvPr id="205" name="TextBox 204"/>
          <p:cNvSpPr txBox="1"/>
          <p:nvPr/>
        </p:nvSpPr>
        <p:spPr>
          <a:xfrm>
            <a:off x="7696200" y="5486400"/>
            <a:ext cx="1397242" cy="369332"/>
          </a:xfrm>
          <a:prstGeom prst="rect">
            <a:avLst/>
          </a:prstGeom>
          <a:noFill/>
        </p:spPr>
        <p:txBody>
          <a:bodyPr wrap="none" rtlCol="0">
            <a:spAutoFit/>
          </a:bodyPr>
          <a:lstStyle/>
          <a:p>
            <a:r>
              <a:rPr lang="en-US" dirty="0" err="1" smtClean="0"/>
              <a:t>Tropomyosin</a:t>
            </a:r>
            <a:endParaRPr lang="en-US" dirty="0"/>
          </a:p>
        </p:txBody>
      </p:sp>
      <p:sp>
        <p:nvSpPr>
          <p:cNvPr id="206" name="TextBox 205"/>
          <p:cNvSpPr txBox="1"/>
          <p:nvPr/>
        </p:nvSpPr>
        <p:spPr>
          <a:xfrm>
            <a:off x="2438400" y="1600200"/>
            <a:ext cx="6400800" cy="369332"/>
          </a:xfrm>
          <a:prstGeom prst="rect">
            <a:avLst/>
          </a:prstGeom>
          <a:noFill/>
        </p:spPr>
        <p:txBody>
          <a:bodyPr wrap="square" rtlCol="0">
            <a:spAutoFit/>
          </a:bodyPr>
          <a:lstStyle/>
          <a:p>
            <a:pPr algn="ctr"/>
            <a:r>
              <a:rPr lang="en-US" dirty="0" err="1" smtClean="0"/>
              <a:t>Cardiomyocyte</a:t>
            </a:r>
            <a:endParaRPr lang="en-US" dirty="0"/>
          </a:p>
        </p:txBody>
      </p:sp>
      <p:grpSp>
        <p:nvGrpSpPr>
          <p:cNvPr id="212" name="Group 211"/>
          <p:cNvGrpSpPr/>
          <p:nvPr/>
        </p:nvGrpSpPr>
        <p:grpSpPr>
          <a:xfrm>
            <a:off x="7467600" y="1524000"/>
            <a:ext cx="1143000" cy="914401"/>
            <a:chOff x="7543800" y="1524000"/>
            <a:chExt cx="1143000" cy="914401"/>
          </a:xfrm>
        </p:grpSpPr>
        <p:sp>
          <p:nvSpPr>
            <p:cNvPr id="208" name="Can 207"/>
            <p:cNvSpPr/>
            <p:nvPr/>
          </p:nvSpPr>
          <p:spPr>
            <a:xfrm flipH="1">
              <a:off x="7620000" y="1524000"/>
              <a:ext cx="990600" cy="914401"/>
            </a:xfrm>
            <a:prstGeom prst="can">
              <a:avLst/>
            </a:prstGeom>
            <a:gradFill flip="none" rotWithShape="1">
              <a:gsLst>
                <a:gs pos="0">
                  <a:schemeClr val="tx2"/>
                </a:gs>
                <a:gs pos="100000">
                  <a:schemeClr val="tx2"/>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7543800" y="1777425"/>
              <a:ext cx="1143000" cy="584775"/>
            </a:xfrm>
            <a:prstGeom prst="rect">
              <a:avLst/>
            </a:prstGeom>
            <a:noFill/>
          </p:spPr>
          <p:txBody>
            <a:bodyPr wrap="square" rtlCol="0">
              <a:spAutoFit/>
            </a:bodyPr>
            <a:lstStyle/>
            <a:p>
              <a:pPr algn="ctr"/>
              <a:r>
                <a:rPr lang="en-US" sz="1600" dirty="0" smtClean="0"/>
                <a:t>Na</a:t>
              </a:r>
              <a:r>
                <a:rPr lang="en-US" sz="1600" baseline="30000" dirty="0" smtClean="0"/>
                <a:t>+</a:t>
              </a:r>
              <a:r>
                <a:rPr lang="en-US" sz="1600" dirty="0" smtClean="0"/>
                <a:t>/Ca</a:t>
              </a:r>
              <a:r>
                <a:rPr lang="en-US" sz="1600" baseline="30000" dirty="0" smtClean="0"/>
                <a:t>2+</a:t>
              </a:r>
            </a:p>
            <a:p>
              <a:pPr algn="ctr"/>
              <a:r>
                <a:rPr lang="en-US" sz="1600" dirty="0" smtClean="0"/>
                <a:t>Exchanger</a:t>
              </a:r>
              <a:endParaRPr lang="en-US" sz="1600" dirty="0"/>
            </a:p>
          </p:txBody>
        </p:sp>
      </p:grpSp>
      <p:grpSp>
        <p:nvGrpSpPr>
          <p:cNvPr id="213" name="Group 212"/>
          <p:cNvGrpSpPr/>
          <p:nvPr/>
        </p:nvGrpSpPr>
        <p:grpSpPr>
          <a:xfrm>
            <a:off x="3352800" y="3334513"/>
            <a:ext cx="990600" cy="609600"/>
            <a:chOff x="3352800" y="3334513"/>
            <a:chExt cx="990600" cy="609600"/>
          </a:xfrm>
        </p:grpSpPr>
        <p:sp>
          <p:nvSpPr>
            <p:cNvPr id="14" name="Can 13"/>
            <p:cNvSpPr/>
            <p:nvPr/>
          </p:nvSpPr>
          <p:spPr>
            <a:xfrm rot="16200000">
              <a:off x="3505201" y="3182112"/>
              <a:ext cx="609600" cy="914401"/>
            </a:xfrm>
            <a:prstGeom prst="can">
              <a:avLst/>
            </a:prstGeom>
            <a:gradFill flip="none" rotWithShape="1">
              <a:gsLst>
                <a:gs pos="0">
                  <a:schemeClr val="accent5"/>
                </a:gs>
                <a:gs pos="100000">
                  <a:schemeClr val="accent5"/>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29000" y="3454646"/>
              <a:ext cx="914400" cy="369332"/>
            </a:xfrm>
            <a:prstGeom prst="rect">
              <a:avLst/>
            </a:prstGeom>
            <a:noFill/>
          </p:spPr>
          <p:txBody>
            <a:bodyPr wrap="square" rtlCol="0">
              <a:spAutoFit/>
            </a:bodyPr>
            <a:lstStyle/>
            <a:p>
              <a:pPr algn="ctr"/>
              <a:r>
                <a:rPr lang="en-US" dirty="0" err="1" smtClean="0"/>
                <a:t>RyR</a:t>
              </a:r>
              <a:endParaRPr lang="en-US" dirty="0"/>
            </a:p>
          </p:txBody>
        </p:sp>
      </p:grpSp>
      <p:sp>
        <p:nvSpPr>
          <p:cNvPr id="28" name="Oval 27"/>
          <p:cNvSpPr>
            <a:spLocks noChangeAspect="1"/>
          </p:cNvSpPr>
          <p:nvPr/>
        </p:nvSpPr>
        <p:spPr>
          <a:xfrm>
            <a:off x="1981200" y="5105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9" name="Oval 28"/>
          <p:cNvSpPr>
            <a:spLocks noChangeAspect="1"/>
          </p:cNvSpPr>
          <p:nvPr/>
        </p:nvSpPr>
        <p:spPr>
          <a:xfrm>
            <a:off x="1905000" y="2667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nvGrpSpPr>
          <p:cNvPr id="210" name="Group 209"/>
          <p:cNvGrpSpPr/>
          <p:nvPr/>
        </p:nvGrpSpPr>
        <p:grpSpPr>
          <a:xfrm>
            <a:off x="6400800" y="3334513"/>
            <a:ext cx="1524000" cy="609600"/>
            <a:chOff x="6400800" y="3334513"/>
            <a:chExt cx="1524000" cy="609600"/>
          </a:xfrm>
        </p:grpSpPr>
        <p:sp>
          <p:nvSpPr>
            <p:cNvPr id="207" name="Can 206"/>
            <p:cNvSpPr/>
            <p:nvPr/>
          </p:nvSpPr>
          <p:spPr>
            <a:xfrm rot="5400000" flipH="1">
              <a:off x="6629399" y="3182112"/>
              <a:ext cx="609600" cy="914401"/>
            </a:xfrm>
            <a:prstGeom prst="can">
              <a:avLst/>
            </a:prstGeom>
            <a:gradFill flip="none" rotWithShape="1">
              <a:gsLst>
                <a:gs pos="0">
                  <a:schemeClr val="accent6"/>
                </a:gs>
                <a:gs pos="100000">
                  <a:schemeClr val="accent6"/>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p:cNvSpPr txBox="1"/>
            <p:nvPr/>
          </p:nvSpPr>
          <p:spPr>
            <a:xfrm>
              <a:off x="6400800" y="3454646"/>
              <a:ext cx="1524000" cy="369332"/>
            </a:xfrm>
            <a:prstGeom prst="rect">
              <a:avLst/>
            </a:prstGeom>
            <a:noFill/>
          </p:spPr>
          <p:txBody>
            <a:bodyPr wrap="square" rtlCol="0">
              <a:spAutoFit/>
            </a:bodyPr>
            <a:lstStyle/>
            <a:p>
              <a:r>
                <a:rPr lang="en-US" dirty="0" smtClean="0"/>
                <a:t>ATPase</a:t>
              </a:r>
              <a:endParaRPr lang="en-US" dirty="0"/>
            </a:p>
          </p:txBody>
        </p:sp>
      </p:grpSp>
      <p:grpSp>
        <p:nvGrpSpPr>
          <p:cNvPr id="214" name="Group 213"/>
          <p:cNvGrpSpPr/>
          <p:nvPr/>
        </p:nvGrpSpPr>
        <p:grpSpPr>
          <a:xfrm>
            <a:off x="2057400" y="3334513"/>
            <a:ext cx="990600" cy="609600"/>
            <a:chOff x="2057400" y="3334513"/>
            <a:chExt cx="990600" cy="609600"/>
          </a:xfrm>
        </p:grpSpPr>
        <p:sp>
          <p:nvSpPr>
            <p:cNvPr id="13" name="Can 12"/>
            <p:cNvSpPr/>
            <p:nvPr/>
          </p:nvSpPr>
          <p:spPr>
            <a:xfrm rot="16200000">
              <a:off x="2209801" y="3182112"/>
              <a:ext cx="609600" cy="914401"/>
            </a:xfrm>
            <a:prstGeom prst="can">
              <a:avLst/>
            </a:prstGeom>
            <a:gradFill flip="none" rotWithShape="1">
              <a:gsLst>
                <a:gs pos="0">
                  <a:schemeClr val="accent3"/>
                </a:gs>
                <a:gs pos="100000">
                  <a:schemeClr val="accent3"/>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133600" y="3454646"/>
              <a:ext cx="914400" cy="369332"/>
            </a:xfrm>
            <a:prstGeom prst="rect">
              <a:avLst/>
            </a:prstGeom>
            <a:noFill/>
          </p:spPr>
          <p:txBody>
            <a:bodyPr wrap="square" rtlCol="0">
              <a:spAutoFit/>
            </a:bodyPr>
            <a:lstStyle/>
            <a:p>
              <a:pPr algn="ctr"/>
              <a:r>
                <a:rPr lang="en-US" dirty="0" smtClean="0"/>
                <a:t>L-Type</a:t>
              </a:r>
              <a:endParaRPr lang="en-US" dirty="0"/>
            </a:p>
          </p:txBody>
        </p:sp>
      </p:grpSp>
      <p:grpSp>
        <p:nvGrpSpPr>
          <p:cNvPr id="9" name="Group 8"/>
          <p:cNvGrpSpPr>
            <a:grpSpLocks noChangeAspect="1"/>
          </p:cNvGrpSpPr>
          <p:nvPr/>
        </p:nvGrpSpPr>
        <p:grpSpPr>
          <a:xfrm>
            <a:off x="1143000" y="1554874"/>
            <a:ext cx="533400" cy="360768"/>
            <a:chOff x="3124200" y="2443655"/>
            <a:chExt cx="4611414" cy="3118945"/>
          </a:xfrm>
        </p:grpSpPr>
        <p:cxnSp>
          <p:nvCxnSpPr>
            <p:cNvPr id="5" name="Straight Connector 4"/>
            <p:cNvCxnSpPr/>
            <p:nvPr/>
          </p:nvCxnSpPr>
          <p:spPr>
            <a:xfrm rot="10800000">
              <a:off x="3124200" y="5491655"/>
              <a:ext cx="11430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267200" y="2443655"/>
              <a:ext cx="3468414" cy="3118945"/>
              <a:chOff x="4267200" y="2443655"/>
              <a:chExt cx="3468414" cy="3118945"/>
            </a:xfrm>
          </p:grpSpPr>
          <p:cxnSp>
            <p:nvCxnSpPr>
              <p:cNvPr id="6" name="Straight Connector 5"/>
              <p:cNvCxnSpPr/>
              <p:nvPr/>
            </p:nvCxnSpPr>
            <p:spPr>
              <a:xfrm rot="5400000" flipH="1" flipV="1">
                <a:off x="2743200" y="3967655"/>
                <a:ext cx="30480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4267200" y="2443655"/>
                <a:ext cx="3468414" cy="3118945"/>
              </a:xfrm>
              <a:custGeom>
                <a:avLst/>
                <a:gdLst>
                  <a:gd name="connsiteX0" fmla="*/ 0 w 3468414"/>
                  <a:gd name="connsiteY0" fmla="*/ 0 h 3118945"/>
                  <a:gd name="connsiteX1" fmla="*/ 94593 w 3468414"/>
                  <a:gd name="connsiteY1" fmla="*/ 236483 h 3118945"/>
                  <a:gd name="connsiteX2" fmla="*/ 551793 w 3468414"/>
                  <a:gd name="connsiteY2" fmla="*/ 472966 h 3118945"/>
                  <a:gd name="connsiteX3" fmla="*/ 819807 w 3468414"/>
                  <a:gd name="connsiteY3" fmla="*/ 646387 h 3118945"/>
                  <a:gd name="connsiteX4" fmla="*/ 1040524 w 3468414"/>
                  <a:gd name="connsiteY4" fmla="*/ 882869 h 3118945"/>
                  <a:gd name="connsiteX5" fmla="*/ 1277007 w 3468414"/>
                  <a:gd name="connsiteY5" fmla="*/ 1261242 h 3118945"/>
                  <a:gd name="connsiteX6" fmla="*/ 1592317 w 3468414"/>
                  <a:gd name="connsiteY6" fmla="*/ 2049518 h 3118945"/>
                  <a:gd name="connsiteX7" fmla="*/ 1828800 w 3468414"/>
                  <a:gd name="connsiteY7" fmla="*/ 2506718 h 3118945"/>
                  <a:gd name="connsiteX8" fmla="*/ 2175642 w 3468414"/>
                  <a:gd name="connsiteY8" fmla="*/ 2900856 h 3118945"/>
                  <a:gd name="connsiteX9" fmla="*/ 2680138 w 3468414"/>
                  <a:gd name="connsiteY9" fmla="*/ 3090042 h 3118945"/>
                  <a:gd name="connsiteX10" fmla="*/ 3468414 w 3468414"/>
                  <a:gd name="connsiteY10" fmla="*/ 3074276 h 31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8414" h="3118945">
                    <a:moveTo>
                      <a:pt x="0" y="0"/>
                    </a:moveTo>
                    <a:cubicBezTo>
                      <a:pt x="1314" y="78827"/>
                      <a:pt x="2628" y="157655"/>
                      <a:pt x="94593" y="236483"/>
                    </a:cubicBezTo>
                    <a:cubicBezTo>
                      <a:pt x="186558" y="315311"/>
                      <a:pt x="430924" y="404649"/>
                      <a:pt x="551793" y="472966"/>
                    </a:cubicBezTo>
                    <a:cubicBezTo>
                      <a:pt x="672662" y="541283"/>
                      <a:pt x="738352" y="578070"/>
                      <a:pt x="819807" y="646387"/>
                    </a:cubicBezTo>
                    <a:cubicBezTo>
                      <a:pt x="901262" y="714704"/>
                      <a:pt x="964324" y="780393"/>
                      <a:pt x="1040524" y="882869"/>
                    </a:cubicBezTo>
                    <a:cubicBezTo>
                      <a:pt x="1116724" y="985345"/>
                      <a:pt x="1185042" y="1066801"/>
                      <a:pt x="1277007" y="1261242"/>
                    </a:cubicBezTo>
                    <a:cubicBezTo>
                      <a:pt x="1368972" y="1455683"/>
                      <a:pt x="1500352" y="1841939"/>
                      <a:pt x="1592317" y="2049518"/>
                    </a:cubicBezTo>
                    <a:cubicBezTo>
                      <a:pt x="1684283" y="2257097"/>
                      <a:pt x="1731579" y="2364828"/>
                      <a:pt x="1828800" y="2506718"/>
                    </a:cubicBezTo>
                    <a:cubicBezTo>
                      <a:pt x="1926021" y="2648608"/>
                      <a:pt x="2033752" y="2803635"/>
                      <a:pt x="2175642" y="2900856"/>
                    </a:cubicBezTo>
                    <a:cubicBezTo>
                      <a:pt x="2317532" y="2998077"/>
                      <a:pt x="2464676" y="3061139"/>
                      <a:pt x="2680138" y="3090042"/>
                    </a:cubicBezTo>
                    <a:cubicBezTo>
                      <a:pt x="2895600" y="3118945"/>
                      <a:pt x="3182007" y="3096610"/>
                      <a:pt x="3468414" y="3074276"/>
                    </a:cubicBezTo>
                  </a:path>
                </a:pathLst>
              </a:cu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31" name="Group 230"/>
          <p:cNvGrpSpPr/>
          <p:nvPr/>
        </p:nvGrpSpPr>
        <p:grpSpPr>
          <a:xfrm>
            <a:off x="76200" y="1524000"/>
            <a:ext cx="8991600" cy="5105400"/>
            <a:chOff x="532638" y="2210693"/>
            <a:chExt cx="8991600" cy="4480560"/>
          </a:xfrm>
        </p:grpSpPr>
        <p:sp>
          <p:nvSpPr>
            <p:cNvPr id="232" name="Rectangle 231"/>
            <p:cNvSpPr/>
            <p:nvPr/>
          </p:nvSpPr>
          <p:spPr>
            <a:xfrm>
              <a:off x="532638" y="2210693"/>
              <a:ext cx="8991600" cy="448056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167"/>
            <p:cNvGrpSpPr/>
            <p:nvPr/>
          </p:nvGrpSpPr>
          <p:grpSpPr>
            <a:xfrm>
              <a:off x="646938" y="2706835"/>
              <a:ext cx="8762998" cy="3826702"/>
              <a:chOff x="76200" y="2364828"/>
              <a:chExt cx="8762998" cy="3826702"/>
            </a:xfrm>
            <a:noFill/>
          </p:grpSpPr>
          <p:grpSp>
            <p:nvGrpSpPr>
              <p:cNvPr id="234" name="Group 166"/>
              <p:cNvGrpSpPr/>
              <p:nvPr/>
            </p:nvGrpSpPr>
            <p:grpSpPr>
              <a:xfrm>
                <a:off x="190500" y="2427812"/>
                <a:ext cx="8648698" cy="3154118"/>
                <a:chOff x="190500" y="2504012"/>
                <a:chExt cx="8648698" cy="3154118"/>
              </a:xfrm>
              <a:grpFill/>
            </p:grpSpPr>
            <p:grpSp>
              <p:nvGrpSpPr>
                <p:cNvPr id="241" name="Group 154"/>
                <p:cNvGrpSpPr>
                  <a:grpSpLocks noChangeAspect="1"/>
                </p:cNvGrpSpPr>
                <p:nvPr/>
              </p:nvGrpSpPr>
              <p:grpSpPr>
                <a:xfrm>
                  <a:off x="2362199" y="2504012"/>
                  <a:ext cx="6476999" cy="3118945"/>
                  <a:chOff x="3124200" y="3273185"/>
                  <a:chExt cx="4611414" cy="3118945"/>
                </a:xfrm>
                <a:grpFill/>
              </p:grpSpPr>
              <p:cxnSp>
                <p:nvCxnSpPr>
                  <p:cNvPr id="243" name="Straight Connector 242"/>
                  <p:cNvCxnSpPr/>
                  <p:nvPr/>
                </p:nvCxnSpPr>
                <p:spPr>
                  <a:xfrm rot="10800000">
                    <a:off x="3124200" y="6321185"/>
                    <a:ext cx="1143000" cy="0"/>
                  </a:xfrm>
                  <a:prstGeom prst="line">
                    <a:avLst/>
                  </a:prstGeom>
                  <a:grpFill/>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4" name="Group 7"/>
                  <p:cNvGrpSpPr/>
                  <p:nvPr/>
                </p:nvGrpSpPr>
                <p:grpSpPr>
                  <a:xfrm>
                    <a:off x="4267200" y="3273185"/>
                    <a:ext cx="3468414" cy="3118945"/>
                    <a:chOff x="4267200" y="3273185"/>
                    <a:chExt cx="3468414" cy="3118945"/>
                  </a:xfrm>
                  <a:grpFill/>
                </p:grpSpPr>
                <p:cxnSp>
                  <p:nvCxnSpPr>
                    <p:cNvPr id="245" name="Straight Connector 244"/>
                    <p:cNvCxnSpPr/>
                    <p:nvPr/>
                  </p:nvCxnSpPr>
                  <p:spPr>
                    <a:xfrm rot="5400000" flipH="1" flipV="1">
                      <a:off x="2743200" y="4797185"/>
                      <a:ext cx="3048000" cy="0"/>
                    </a:xfrm>
                    <a:prstGeom prst="line">
                      <a:avLst/>
                    </a:prstGeom>
                    <a:grpFill/>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46" name="Freeform 245"/>
                    <p:cNvSpPr/>
                    <p:nvPr/>
                  </p:nvSpPr>
                  <p:spPr>
                    <a:xfrm>
                      <a:off x="4267200" y="3273185"/>
                      <a:ext cx="3468414" cy="3118945"/>
                    </a:xfrm>
                    <a:custGeom>
                      <a:avLst/>
                      <a:gdLst>
                        <a:gd name="connsiteX0" fmla="*/ 0 w 3468414"/>
                        <a:gd name="connsiteY0" fmla="*/ 0 h 3118945"/>
                        <a:gd name="connsiteX1" fmla="*/ 94593 w 3468414"/>
                        <a:gd name="connsiteY1" fmla="*/ 236483 h 3118945"/>
                        <a:gd name="connsiteX2" fmla="*/ 551793 w 3468414"/>
                        <a:gd name="connsiteY2" fmla="*/ 472966 h 3118945"/>
                        <a:gd name="connsiteX3" fmla="*/ 819807 w 3468414"/>
                        <a:gd name="connsiteY3" fmla="*/ 646387 h 3118945"/>
                        <a:gd name="connsiteX4" fmla="*/ 1040524 w 3468414"/>
                        <a:gd name="connsiteY4" fmla="*/ 882869 h 3118945"/>
                        <a:gd name="connsiteX5" fmla="*/ 1277007 w 3468414"/>
                        <a:gd name="connsiteY5" fmla="*/ 1261242 h 3118945"/>
                        <a:gd name="connsiteX6" fmla="*/ 1592317 w 3468414"/>
                        <a:gd name="connsiteY6" fmla="*/ 2049518 h 3118945"/>
                        <a:gd name="connsiteX7" fmla="*/ 1828800 w 3468414"/>
                        <a:gd name="connsiteY7" fmla="*/ 2506718 h 3118945"/>
                        <a:gd name="connsiteX8" fmla="*/ 2175642 w 3468414"/>
                        <a:gd name="connsiteY8" fmla="*/ 2900856 h 3118945"/>
                        <a:gd name="connsiteX9" fmla="*/ 2680138 w 3468414"/>
                        <a:gd name="connsiteY9" fmla="*/ 3090042 h 3118945"/>
                        <a:gd name="connsiteX10" fmla="*/ 3468414 w 3468414"/>
                        <a:gd name="connsiteY10" fmla="*/ 3074276 h 31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8414" h="3118945">
                          <a:moveTo>
                            <a:pt x="0" y="0"/>
                          </a:moveTo>
                          <a:cubicBezTo>
                            <a:pt x="1314" y="78827"/>
                            <a:pt x="2628" y="157655"/>
                            <a:pt x="94593" y="236483"/>
                          </a:cubicBezTo>
                          <a:cubicBezTo>
                            <a:pt x="186558" y="315311"/>
                            <a:pt x="430924" y="404649"/>
                            <a:pt x="551793" y="472966"/>
                          </a:cubicBezTo>
                          <a:cubicBezTo>
                            <a:pt x="672662" y="541283"/>
                            <a:pt x="738352" y="578070"/>
                            <a:pt x="819807" y="646387"/>
                          </a:cubicBezTo>
                          <a:cubicBezTo>
                            <a:pt x="901262" y="714704"/>
                            <a:pt x="964324" y="780393"/>
                            <a:pt x="1040524" y="882869"/>
                          </a:cubicBezTo>
                          <a:cubicBezTo>
                            <a:pt x="1116724" y="985345"/>
                            <a:pt x="1185042" y="1066801"/>
                            <a:pt x="1277007" y="1261242"/>
                          </a:cubicBezTo>
                          <a:cubicBezTo>
                            <a:pt x="1368972" y="1455683"/>
                            <a:pt x="1500352" y="1841939"/>
                            <a:pt x="1592317" y="2049518"/>
                          </a:cubicBezTo>
                          <a:cubicBezTo>
                            <a:pt x="1684283" y="2257097"/>
                            <a:pt x="1731579" y="2364828"/>
                            <a:pt x="1828800" y="2506718"/>
                          </a:cubicBezTo>
                          <a:cubicBezTo>
                            <a:pt x="1926021" y="2648608"/>
                            <a:pt x="2033752" y="2803635"/>
                            <a:pt x="2175642" y="2900856"/>
                          </a:cubicBezTo>
                          <a:cubicBezTo>
                            <a:pt x="2317532" y="2998077"/>
                            <a:pt x="2464676" y="3061139"/>
                            <a:pt x="2680138" y="3090042"/>
                          </a:cubicBezTo>
                          <a:cubicBezTo>
                            <a:pt x="2895600" y="3118945"/>
                            <a:pt x="3182007" y="3096610"/>
                            <a:pt x="3468414" y="3074276"/>
                          </a:cubicBezTo>
                        </a:path>
                      </a:pathLst>
                    </a:custGeom>
                    <a:grpFill/>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42" name="TextBox 241"/>
                <p:cNvSpPr txBox="1"/>
                <p:nvPr/>
              </p:nvSpPr>
              <p:spPr>
                <a:xfrm>
                  <a:off x="190500" y="5334000"/>
                  <a:ext cx="2247900" cy="324130"/>
                </a:xfrm>
                <a:prstGeom prst="rect">
                  <a:avLst/>
                </a:prstGeom>
                <a:grpFill/>
              </p:spPr>
              <p:txBody>
                <a:bodyPr wrap="square" rtlCol="0">
                  <a:spAutoFit/>
                </a:bodyPr>
                <a:lstStyle/>
                <a:p>
                  <a:pPr algn="r"/>
                  <a:r>
                    <a:rPr lang="en-US" b="1" dirty="0" smtClean="0"/>
                    <a:t>Action Potential</a:t>
                  </a:r>
                  <a:endParaRPr lang="en-US" b="1" dirty="0"/>
                </a:p>
              </p:txBody>
            </p:sp>
          </p:grpSp>
          <p:grpSp>
            <p:nvGrpSpPr>
              <p:cNvPr id="235" name="Group 165"/>
              <p:cNvGrpSpPr/>
              <p:nvPr/>
            </p:nvGrpSpPr>
            <p:grpSpPr>
              <a:xfrm>
                <a:off x="76200" y="3429000"/>
                <a:ext cx="8702565" cy="2457730"/>
                <a:chOff x="76200" y="3429000"/>
                <a:chExt cx="8702565" cy="2457730"/>
              </a:xfrm>
              <a:grpFill/>
            </p:grpSpPr>
            <p:sp>
              <p:nvSpPr>
                <p:cNvPr id="239" name="Freeform 238"/>
                <p:cNvSpPr/>
                <p:nvPr/>
              </p:nvSpPr>
              <p:spPr>
                <a:xfrm>
                  <a:off x="2362200" y="3429000"/>
                  <a:ext cx="6416565" cy="2380593"/>
                </a:xfrm>
                <a:custGeom>
                  <a:avLst/>
                  <a:gdLst>
                    <a:gd name="connsiteX0" fmla="*/ 6416565 w 6416565"/>
                    <a:gd name="connsiteY0" fmla="*/ 2301766 h 2380593"/>
                    <a:gd name="connsiteX1" fmla="*/ 5943600 w 6416565"/>
                    <a:gd name="connsiteY1" fmla="*/ 2286000 h 2380593"/>
                    <a:gd name="connsiteX2" fmla="*/ 5186855 w 6416565"/>
                    <a:gd name="connsiteY2" fmla="*/ 2191407 h 2380593"/>
                    <a:gd name="connsiteX3" fmla="*/ 4256690 w 6416565"/>
                    <a:gd name="connsiteY3" fmla="*/ 1797269 h 2380593"/>
                    <a:gd name="connsiteX4" fmla="*/ 2900855 w 6416565"/>
                    <a:gd name="connsiteY4" fmla="*/ 740980 h 2380593"/>
                    <a:gd name="connsiteX5" fmla="*/ 2380593 w 6416565"/>
                    <a:gd name="connsiteY5" fmla="*/ 283780 h 2380593"/>
                    <a:gd name="connsiteX6" fmla="*/ 2144110 w 6416565"/>
                    <a:gd name="connsiteY6" fmla="*/ 78828 h 2380593"/>
                    <a:gd name="connsiteX7" fmla="*/ 2017986 w 6416565"/>
                    <a:gd name="connsiteY7" fmla="*/ 173421 h 2380593"/>
                    <a:gd name="connsiteX8" fmla="*/ 1986455 w 6416565"/>
                    <a:gd name="connsiteY8" fmla="*/ 1119352 h 2380593"/>
                    <a:gd name="connsiteX9" fmla="*/ 1986455 w 6416565"/>
                    <a:gd name="connsiteY9" fmla="*/ 1923393 h 2380593"/>
                    <a:gd name="connsiteX10" fmla="*/ 1828800 w 6416565"/>
                    <a:gd name="connsiteY10" fmla="*/ 2238704 h 2380593"/>
                    <a:gd name="connsiteX11" fmla="*/ 1450428 w 6416565"/>
                    <a:gd name="connsiteY11" fmla="*/ 2349062 h 2380593"/>
                    <a:gd name="connsiteX12" fmla="*/ 0 w 6416565"/>
                    <a:gd name="connsiteY12" fmla="*/ 2380593 h 238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6565" h="2380593">
                      <a:moveTo>
                        <a:pt x="6416565" y="2301766"/>
                      </a:moveTo>
                      <a:cubicBezTo>
                        <a:pt x="6282558" y="2303079"/>
                        <a:pt x="6148552" y="2304393"/>
                        <a:pt x="5943600" y="2286000"/>
                      </a:cubicBezTo>
                      <a:cubicBezTo>
                        <a:pt x="5738648" y="2267607"/>
                        <a:pt x="5468007" y="2272862"/>
                        <a:pt x="5186855" y="2191407"/>
                      </a:cubicBezTo>
                      <a:cubicBezTo>
                        <a:pt x="4905703" y="2109952"/>
                        <a:pt x="4637690" y="2039007"/>
                        <a:pt x="4256690" y="1797269"/>
                      </a:cubicBezTo>
                      <a:cubicBezTo>
                        <a:pt x="3875690" y="1555531"/>
                        <a:pt x="3213538" y="993228"/>
                        <a:pt x="2900855" y="740980"/>
                      </a:cubicBezTo>
                      <a:cubicBezTo>
                        <a:pt x="2588172" y="488732"/>
                        <a:pt x="2380593" y="283780"/>
                        <a:pt x="2380593" y="283780"/>
                      </a:cubicBezTo>
                      <a:cubicBezTo>
                        <a:pt x="2254469" y="173421"/>
                        <a:pt x="2204544" y="97221"/>
                        <a:pt x="2144110" y="78828"/>
                      </a:cubicBezTo>
                      <a:cubicBezTo>
                        <a:pt x="2083676" y="60435"/>
                        <a:pt x="2044262" y="0"/>
                        <a:pt x="2017986" y="173421"/>
                      </a:cubicBezTo>
                      <a:cubicBezTo>
                        <a:pt x="1991710" y="346842"/>
                        <a:pt x="1991710" y="827690"/>
                        <a:pt x="1986455" y="1119352"/>
                      </a:cubicBezTo>
                      <a:cubicBezTo>
                        <a:pt x="1981200" y="1411014"/>
                        <a:pt x="2012731" y="1736834"/>
                        <a:pt x="1986455" y="1923393"/>
                      </a:cubicBezTo>
                      <a:cubicBezTo>
                        <a:pt x="1960179" y="2109952"/>
                        <a:pt x="1918138" y="2167759"/>
                        <a:pt x="1828800" y="2238704"/>
                      </a:cubicBezTo>
                      <a:cubicBezTo>
                        <a:pt x="1739462" y="2309649"/>
                        <a:pt x="1755228" y="2325414"/>
                        <a:pt x="1450428" y="2349062"/>
                      </a:cubicBezTo>
                      <a:cubicBezTo>
                        <a:pt x="1145628" y="2372710"/>
                        <a:pt x="572814" y="2376651"/>
                        <a:pt x="0" y="2380593"/>
                      </a:cubicBezTo>
                    </a:path>
                  </a:pathLst>
                </a:custGeom>
                <a:grpFill/>
                <a:ln w="635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TextBox 239"/>
                <p:cNvSpPr txBox="1"/>
                <p:nvPr/>
              </p:nvSpPr>
              <p:spPr>
                <a:xfrm>
                  <a:off x="76200" y="5562600"/>
                  <a:ext cx="2362200" cy="324130"/>
                </a:xfrm>
                <a:prstGeom prst="rect">
                  <a:avLst/>
                </a:prstGeom>
                <a:grpFill/>
              </p:spPr>
              <p:txBody>
                <a:bodyPr wrap="square" rtlCol="0">
                  <a:spAutoFit/>
                </a:bodyPr>
                <a:lstStyle/>
                <a:p>
                  <a:pPr algn="r"/>
                  <a:r>
                    <a:rPr lang="en-US" b="1" dirty="0" smtClean="0"/>
                    <a:t>Ca</a:t>
                  </a:r>
                  <a:r>
                    <a:rPr lang="en-US" b="1" baseline="30000" dirty="0" smtClean="0"/>
                    <a:t>2+</a:t>
                  </a:r>
                  <a:r>
                    <a:rPr lang="en-US" b="1" dirty="0" smtClean="0"/>
                    <a:t> Concentration</a:t>
                  </a:r>
                  <a:endParaRPr lang="en-US" b="1" dirty="0"/>
                </a:p>
              </p:txBody>
            </p:sp>
          </p:grpSp>
          <p:grpSp>
            <p:nvGrpSpPr>
              <p:cNvPr id="236" name="Group 164"/>
              <p:cNvGrpSpPr/>
              <p:nvPr/>
            </p:nvGrpSpPr>
            <p:grpSpPr>
              <a:xfrm>
                <a:off x="114300" y="2364828"/>
                <a:ext cx="7844659" cy="3826702"/>
                <a:chOff x="114300" y="2364828"/>
                <a:chExt cx="7844659" cy="3826702"/>
              </a:xfrm>
              <a:grpFill/>
            </p:grpSpPr>
            <p:sp>
              <p:nvSpPr>
                <p:cNvPr id="237" name="Freeform 236"/>
                <p:cNvSpPr/>
                <p:nvPr/>
              </p:nvSpPr>
              <p:spPr>
                <a:xfrm>
                  <a:off x="2362200" y="2364828"/>
                  <a:ext cx="5596759" cy="3807372"/>
                </a:xfrm>
                <a:custGeom>
                  <a:avLst/>
                  <a:gdLst>
                    <a:gd name="connsiteX0" fmla="*/ 5596759 w 5596759"/>
                    <a:gd name="connsiteY0" fmla="*/ 3786351 h 3807372"/>
                    <a:gd name="connsiteX1" fmla="*/ 5139559 w 5596759"/>
                    <a:gd name="connsiteY1" fmla="*/ 3770586 h 3807372"/>
                    <a:gd name="connsiteX2" fmla="*/ 4745421 w 5596759"/>
                    <a:gd name="connsiteY2" fmla="*/ 3565634 h 3807372"/>
                    <a:gd name="connsiteX3" fmla="*/ 4398580 w 5596759"/>
                    <a:gd name="connsiteY3" fmla="*/ 3092669 h 3807372"/>
                    <a:gd name="connsiteX4" fmla="*/ 4256690 w 5596759"/>
                    <a:gd name="connsiteY4" fmla="*/ 2730062 h 3807372"/>
                    <a:gd name="connsiteX5" fmla="*/ 3988676 w 5596759"/>
                    <a:gd name="connsiteY5" fmla="*/ 1768365 h 3807372"/>
                    <a:gd name="connsiteX6" fmla="*/ 3767959 w 5596759"/>
                    <a:gd name="connsiteY6" fmla="*/ 538655 h 3807372"/>
                    <a:gd name="connsiteX7" fmla="*/ 3610304 w 5596759"/>
                    <a:gd name="connsiteY7" fmla="*/ 97220 h 3807372"/>
                    <a:gd name="connsiteX8" fmla="*/ 3389587 w 5596759"/>
                    <a:gd name="connsiteY8" fmla="*/ 160283 h 3807372"/>
                    <a:gd name="connsiteX9" fmla="*/ 3121573 w 5596759"/>
                    <a:gd name="connsiteY9" fmla="*/ 1058917 h 3807372"/>
                    <a:gd name="connsiteX10" fmla="*/ 2743200 w 5596759"/>
                    <a:gd name="connsiteY10" fmla="*/ 2745827 h 3807372"/>
                    <a:gd name="connsiteX11" fmla="*/ 2222938 w 5596759"/>
                    <a:gd name="connsiteY11" fmla="*/ 3612931 h 3807372"/>
                    <a:gd name="connsiteX12" fmla="*/ 1135118 w 5596759"/>
                    <a:gd name="connsiteY12" fmla="*/ 3723289 h 3807372"/>
                    <a:gd name="connsiteX13" fmla="*/ 0 w 5596759"/>
                    <a:gd name="connsiteY13" fmla="*/ 3723289 h 38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96759" h="3807372">
                      <a:moveTo>
                        <a:pt x="5596759" y="3786351"/>
                      </a:moveTo>
                      <a:cubicBezTo>
                        <a:pt x="5439104" y="3796861"/>
                        <a:pt x="5281449" y="3807372"/>
                        <a:pt x="5139559" y="3770586"/>
                      </a:cubicBezTo>
                      <a:cubicBezTo>
                        <a:pt x="4997669" y="3733800"/>
                        <a:pt x="4868917" y="3678620"/>
                        <a:pt x="4745421" y="3565634"/>
                      </a:cubicBezTo>
                      <a:cubicBezTo>
                        <a:pt x="4621925" y="3452648"/>
                        <a:pt x="4480035" y="3231931"/>
                        <a:pt x="4398580" y="3092669"/>
                      </a:cubicBezTo>
                      <a:cubicBezTo>
                        <a:pt x="4317125" y="2953407"/>
                        <a:pt x="4325007" y="2950779"/>
                        <a:pt x="4256690" y="2730062"/>
                      </a:cubicBezTo>
                      <a:cubicBezTo>
                        <a:pt x="4188373" y="2509345"/>
                        <a:pt x="4070131" y="2133599"/>
                        <a:pt x="3988676" y="1768365"/>
                      </a:cubicBezTo>
                      <a:cubicBezTo>
                        <a:pt x="3907221" y="1403131"/>
                        <a:pt x="3831021" y="817179"/>
                        <a:pt x="3767959" y="538655"/>
                      </a:cubicBezTo>
                      <a:cubicBezTo>
                        <a:pt x="3704897" y="260131"/>
                        <a:pt x="3673366" y="160282"/>
                        <a:pt x="3610304" y="97220"/>
                      </a:cubicBezTo>
                      <a:cubicBezTo>
                        <a:pt x="3547242" y="34158"/>
                        <a:pt x="3471042" y="0"/>
                        <a:pt x="3389587" y="160283"/>
                      </a:cubicBezTo>
                      <a:cubicBezTo>
                        <a:pt x="3308132" y="320566"/>
                        <a:pt x="3229304" y="627993"/>
                        <a:pt x="3121573" y="1058917"/>
                      </a:cubicBezTo>
                      <a:cubicBezTo>
                        <a:pt x="3013842" y="1489841"/>
                        <a:pt x="2892973" y="2320158"/>
                        <a:pt x="2743200" y="2745827"/>
                      </a:cubicBezTo>
                      <a:cubicBezTo>
                        <a:pt x="2593428" y="3171496"/>
                        <a:pt x="2490952" y="3450021"/>
                        <a:pt x="2222938" y="3612931"/>
                      </a:cubicBezTo>
                      <a:cubicBezTo>
                        <a:pt x="1954924" y="3775841"/>
                        <a:pt x="1505608" y="3704896"/>
                        <a:pt x="1135118" y="3723289"/>
                      </a:cubicBezTo>
                      <a:cubicBezTo>
                        <a:pt x="764628" y="3741682"/>
                        <a:pt x="382314" y="3732485"/>
                        <a:pt x="0" y="3723289"/>
                      </a:cubicBezTo>
                    </a:path>
                  </a:pathLst>
                </a:custGeom>
                <a:grpFill/>
                <a:ln w="63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TextBox 237"/>
                <p:cNvSpPr txBox="1"/>
                <p:nvPr/>
              </p:nvSpPr>
              <p:spPr>
                <a:xfrm>
                  <a:off x="114300" y="5867400"/>
                  <a:ext cx="2324100" cy="324130"/>
                </a:xfrm>
                <a:prstGeom prst="rect">
                  <a:avLst/>
                </a:prstGeom>
                <a:grpFill/>
              </p:spPr>
              <p:txBody>
                <a:bodyPr wrap="square" rtlCol="0">
                  <a:spAutoFit/>
                </a:bodyPr>
                <a:lstStyle/>
                <a:p>
                  <a:pPr algn="r"/>
                  <a:r>
                    <a:rPr lang="en-US" b="1" dirty="0" smtClean="0"/>
                    <a:t>Contractile Force</a:t>
                  </a:r>
                  <a:endParaRPr lang="en-US" b="1"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7037E-6 L 0.075 3.7037E-6 " pathEditMode="relative" ptsTypes="AA">
                                      <p:cBhvr>
                                        <p:cTn id="6" dur="2000" fill="hold"/>
                                        <p:tgtEl>
                                          <p:spTgt spid="9"/>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75 4.44444E-6 L 0.075 0.58888 " pathEditMode="relative" rAng="0" ptsTypes="AA">
                                      <p:cBhvr>
                                        <p:cTn id="9" dur="2000" fill="hold"/>
                                        <p:tgtEl>
                                          <p:spTgt spid="9"/>
                                        </p:tgtEl>
                                        <p:attrNameLst>
                                          <p:attrName>ppt_x</p:attrName>
                                          <p:attrName>ppt_y</p:attrName>
                                        </p:attrNameLst>
                                      </p:cBhvr>
                                      <p:rCtr x="0" y="294"/>
                                    </p:animMotion>
                                  </p:childTnLst>
                                </p:cTn>
                              </p:par>
                            </p:childTnLst>
                          </p:cTn>
                        </p:par>
                        <p:par>
                          <p:cTn id="10" fill="hold">
                            <p:stCondLst>
                              <p:cond delay="4000"/>
                            </p:stCondLst>
                            <p:childTnLst>
                              <p:par>
                                <p:cTn id="11" presetID="1" presetClass="exit" presetSubtype="0" fill="hold"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grpId="1" nodeType="afterEffect">
                                  <p:stCondLst>
                                    <p:cond delay="0"/>
                                  </p:stCondLst>
                                  <p:childTnLst>
                                    <p:animMotion origin="layout" path="M -0.00052 0.01111 C -0.0033 0.04051 -0.00573 0.07014 -0.00052 0.08866 C 0.00486 0.10718 0.0125 0.11968 0.0316 0.12223 C 0.05052 0.125 0.09323 0.11343 0.11372 0.1044 C 0.1342 0.09514 0.14393 0.08172 0.15417 0.06806 " pathEditMode="relative" rAng="0" ptsTypes="aaaaA">
                                      <p:cBhvr>
                                        <p:cTn id="21" dur="2000" fill="hold"/>
                                        <p:tgtEl>
                                          <p:spTgt spid="29"/>
                                        </p:tgtEl>
                                        <p:attrNameLst>
                                          <p:attrName>ppt_x</p:attrName>
                                          <p:attrName>ppt_y</p:attrName>
                                        </p:attrNameLst>
                                      </p:cBhvr>
                                      <p:rCtr x="75" y="57"/>
                                    </p:animMotion>
                                  </p:childTnLst>
                                </p:cTn>
                              </p:par>
                            </p:childTnLst>
                          </p:cTn>
                        </p:par>
                        <p:par>
                          <p:cTn id="22" fill="hold">
                            <p:stCondLst>
                              <p:cond delay="2000"/>
                            </p:stCondLst>
                            <p:childTnLst>
                              <p:par>
                                <p:cTn id="23" presetID="0" presetClass="path" presetSubtype="0" accel="50000" decel="50000" fill="hold" grpId="1" nodeType="afterEffect">
                                  <p:stCondLst>
                                    <p:cond delay="0"/>
                                  </p:stCondLst>
                                  <p:childTnLst>
                                    <p:animMotion origin="layout" path="M -0.00018 1.11111E-6 C -0.0033 -0.06667 -0.00417 -0.1338 -0.00712 -0.1713 C -0.01007 -0.2088 -0.01979 -0.2132 -0.01771 -0.225 C -0.01563 -0.23681 -0.01702 -0.23866 0.00503 -0.2419 C 0.02708 -0.24514 0.09132 -0.25278 0.11475 -0.24398 C 0.13819 -0.23495 0.14045 -0.19722 0.14583 -0.18773 " pathEditMode="relative" rAng="0" ptsTypes="aaaaaa">
                                      <p:cBhvr>
                                        <p:cTn id="24" dur="2000" fill="hold"/>
                                        <p:tgtEl>
                                          <p:spTgt spid="28"/>
                                        </p:tgtEl>
                                        <p:attrNameLst>
                                          <p:attrName>ppt_x</p:attrName>
                                          <p:attrName>ppt_y</p:attrName>
                                        </p:attrNameLst>
                                      </p:cBhvr>
                                      <p:rCtr x="63" y="-126"/>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1.66667E-6 4.81481E-6 C -0.02917 0.00417 -0.05816 0.00833 -0.08455 0.00694 C -0.11094 0.00556 -0.14636 0.0162 -0.15868 -0.00903 C -0.17101 -0.03426 -0.19774 -0.11667 -0.15868 -0.14468 C -0.11962 -0.17269 0.0368 -0.17153 0.07587 -0.17685 " pathEditMode="relative" ptsTypes="aaaaA">
                                      <p:cBhvr>
                                        <p:cTn id="28" dur="2000" fill="hold"/>
                                        <p:tgtEl>
                                          <p:spTgt spid="18"/>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0052 1.11111E-6 C 0.00313 0.0125 0.00573 0.025 -0.00243 0.03449 C -0.01059 0.04398 -0.02708 0.05486 -0.04791 0.05741 C -0.06892 0.05995 -0.11093 0.06852 -0.1283 0.05046 C -0.14583 0.03241 -0.1625 -0.02732 -0.1526 -0.0507 C -0.1427 -0.07408 -0.09253 -0.0757 -0.06927 -0.08958 C -0.046 -0.10347 -0.02239 -0.12593 -0.01302 -0.13333 " pathEditMode="relative" rAng="0" ptsTypes="aaaaaaA">
                                      <p:cBhvr>
                                        <p:cTn id="30" dur="2000" fill="hold"/>
                                        <p:tgtEl>
                                          <p:spTgt spid="27"/>
                                        </p:tgtEl>
                                        <p:attrNameLst>
                                          <p:attrName>ppt_x</p:attrName>
                                          <p:attrName>ppt_y</p:attrName>
                                        </p:attrNameLst>
                                      </p:cBhvr>
                                      <p:rCtr x="-79" y="-32"/>
                                    </p:animMotion>
                                  </p:childTnLst>
                                </p:cTn>
                              </p:par>
                              <p:par>
                                <p:cTn id="31" presetID="0" presetClass="path" presetSubtype="0" accel="50000" decel="50000" fill="hold" grpId="0" nodeType="withEffect">
                                  <p:stCondLst>
                                    <p:cond delay="0"/>
                                  </p:stCondLst>
                                  <p:childTnLst>
                                    <p:animMotion origin="layout" path="M 4.16667E-6 -2.59259E-6 C 0.00468 -0.01828 0.00954 -0.03657 4.16667E-6 -0.04907 C -0.00938 -0.06157 -0.03733 -0.07106 -0.0566 -0.07523 C -0.07639 -0.07963 -0.10087 -0.08912 -0.11684 -0.07523 C -0.13316 -0.06134 -0.15035 -0.04051 -0.15417 0.00903 C -0.15799 0.0581 -0.17205 0.16574 -0.13959 0.2213 C -0.10695 0.27662 -0.00296 0.31806 0.04218 0.34028 C 0.08732 0.36297 0.10937 0.35857 0.13177 0.35486 " pathEditMode="relative" rAng="0" ptsTypes="aaaaaaaA">
                                      <p:cBhvr>
                                        <p:cTn id="32" dur="2000" fill="hold"/>
                                        <p:tgtEl>
                                          <p:spTgt spid="15"/>
                                        </p:tgtEl>
                                        <p:attrNameLst>
                                          <p:attrName>ppt_x</p:attrName>
                                          <p:attrName>ppt_y</p:attrName>
                                        </p:attrNameLst>
                                      </p:cBhvr>
                                      <p:rCtr x="-20" y="137"/>
                                    </p:animMotion>
                                  </p:childTnLst>
                                </p:cTn>
                              </p:par>
                              <p:par>
                                <p:cTn id="33" presetID="0" presetClass="path" presetSubtype="0" accel="50000" decel="50000" fill="hold" grpId="0" nodeType="withEffect">
                                  <p:stCondLst>
                                    <p:cond delay="0"/>
                                  </p:stCondLst>
                                  <p:childTnLst>
                                    <p:animMotion origin="layout" path="M 2.77778E-6 4.81481E-6 C -0.01077 -0.01875 -0.02153 -0.0375 -0.04479 -0.04815 C -0.06806 -0.0588 -0.11354 -0.06899 -0.13959 -0.06436 C -0.16563 -0.05973 -0.18976 -0.04352 -0.20157 -0.02061 C -0.21337 0.00231 -0.21945 0.04375 -0.21025 0.07361 C -0.20104 0.10347 -0.19306 0.14838 -0.14653 0.15879 C -0.1 0.16921 0.01371 0.13865 0.06909 0.13564 C 0.12448 0.13264 0.15538 0.13634 0.18628 0.14027 " pathEditMode="relative" ptsTypes="aaaaaaaA">
                                      <p:cBhvr>
                                        <p:cTn id="34" dur="2000" fill="hold"/>
                                        <p:tgtEl>
                                          <p:spTgt spid="22"/>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4.72222E-6 7.40741E-7 C -0.01614 -0.01759 -0.03229 -0.03518 -0.06562 -0.04815 C -0.09895 -0.06111 -0.17239 -0.07361 -0.2 -0.07824 C -0.2276 -0.08287 -0.22152 -0.05949 -0.23107 -0.07593 C -0.24062 -0.09236 -0.25486 -0.14768 -0.25694 -0.17708 C -0.25902 -0.20648 -0.25121 -0.22963 -0.24322 -0.25278 " pathEditMode="relative" ptsTypes="aaaaaA">
                                      <p:cBhvr>
                                        <p:cTn id="36" dur="2000" fill="hold"/>
                                        <p:tgtEl>
                                          <p:spTgt spid="24"/>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7.5E-6 4.44444E-6 C -0.00799 0.01574 -0.01598 0.03171 -0.04133 0.03888 C -0.06667 0.04606 -0.11389 0.04282 -0.15174 0.04351 C -0.18959 0.04421 -0.24688 0.0581 -0.26893 0.04351 C -0.29098 0.02893 -0.29254 -0.02107 -0.28455 -0.04375 C -0.27657 -0.06644 -0.25521 -0.08334 -0.22067 -0.09213 C -0.18612 -0.10093 -0.13212 -0.08982 -0.07761 -0.09676 C -0.0231 -0.10371 0.04183 -0.11852 0.10694 -0.13334 " pathEditMode="relative" ptsTypes="aaaaaaaA">
                                      <p:cBhvr>
                                        <p:cTn id="38" dur="2000" fill="hold"/>
                                        <p:tgtEl>
                                          <p:spTgt spid="17"/>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3.33333E-6 -4.44444E-6 C -0.06493 0.00255 -0.12986 0.0051 -0.17066 0.00695 C -0.21145 0.0088 -0.22986 -0.00185 -0.24479 0.01158 C -0.25972 0.025 -0.27014 0.05232 -0.26041 0.0875 C -0.25069 0.12269 -0.21996 0.19144 -0.18611 0.22315 C -0.15225 0.25487 -0.07239 0.25255 -0.05694 0.27825 C -0.04149 0.30394 -0.05711 0.35602 -0.09305 0.37709 C -0.12899 0.39815 -0.23541 0.39862 -0.27291 0.40417 " pathEditMode="relative" rAng="0" ptsTypes="aaaaaaaa">
                                      <p:cBhvr>
                                        <p:cTn id="40" dur="2000" fill="hold"/>
                                        <p:tgtEl>
                                          <p:spTgt spid="20"/>
                                        </p:tgtEl>
                                        <p:attrNameLst>
                                          <p:attrName>ppt_x</p:attrName>
                                          <p:attrName>ppt_y</p:attrName>
                                        </p:attrNameLst>
                                      </p:cBhvr>
                                      <p:rCtr x="-136" y="201"/>
                                    </p:animMotion>
                                  </p:childTnLst>
                                </p:cTn>
                              </p:par>
                              <p:par>
                                <p:cTn id="41" presetID="0" presetClass="path" presetSubtype="0" accel="50000" decel="50000" fill="hold" grpId="0" nodeType="withEffect">
                                  <p:stCondLst>
                                    <p:cond delay="0"/>
                                  </p:stCondLst>
                                  <p:childTnLst>
                                    <p:animMotion origin="layout" path="M -1.94444E-6 8.67362E-19 C -0.06927 -0.01898 -0.13854 -0.03773 -0.18281 -0.04607 C -0.22708 -0.0544 -0.24722 -0.03125 -0.26563 -0.0507 C -0.28403 -0.07014 -0.30886 -0.14144 -0.29323 -0.1632 C -0.27761 -0.18495 -0.22118 -0.17824 -0.1724 -0.18171 C -0.12361 -0.18519 -0.03438 -0.18357 -1.94444E-6 -0.18403 C 0.03437 -0.18449 0.03437 -0.18426 0.03437 -0.18403 " pathEditMode="relative" ptsTypes="aaaaaaA">
                                      <p:cBhvr>
                                        <p:cTn id="42" dur="2000" fill="hold"/>
                                        <p:tgtEl>
                                          <p:spTgt spid="25"/>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2.77778E-6 -1.85185E-6 C -0.02239 -0.01527 -0.04462 -0.03055 -0.07083 -0.03912 C -0.09705 -0.04768 -0.12587 -0.04791 -0.15694 -0.05069 C -0.18802 -0.05347 -0.23142 -0.05578 -0.25694 -0.05532 C -0.28246 -0.05486 -0.29809 -0.06065 -0.31041 -0.04838 C -0.32274 -0.03611 -0.32968 -0.01504 -0.33107 0.01829 C -0.33246 0.05162 -0.33611 0.13635 -0.31909 0.15162 C -0.30208 0.1669 -0.26232 0.12199 -0.22934 0.11019 C -0.19635 0.09838 -0.15104 0.07037 -0.12083 0.08033 C -0.09062 0.09028 -0.06962 0.1301 -0.04843 0.16991 " pathEditMode="relative" ptsTypes="aaaaaaaaaA">
                                      <p:cBhvr>
                                        <p:cTn id="44" dur="2000" fill="hold"/>
                                        <p:tgtEl>
                                          <p:spTgt spid="32"/>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3.88889E-6 -1.11111E-6 C -0.02517 -0.02037 -0.05035 -0.04051 -0.08976 -0.05046 C -0.12917 -0.06042 -0.19757 -0.05694 -0.23628 -0.05972 C -0.275 -0.0625 -0.30087 -0.07083 -0.3224 -0.06667 C -0.34392 -0.0625 -0.35208 -0.05717 -0.36562 -0.03449 C -0.37917 -0.0118 -0.40295 0.03148 -0.40347 0.06898 C -0.40399 0.10648 -0.38663 0.14861 -0.3691 0.19097 " pathEditMode="relative" ptsTypes="aaaaaaA">
                                      <p:cBhvr>
                                        <p:cTn id="46" dur="2000" fill="hold"/>
                                        <p:tgtEl>
                                          <p:spTgt spid="31"/>
                                        </p:tgtEl>
                                        <p:attrNameLst>
                                          <p:attrName>ppt_x</p:attrName>
                                          <p:attrName>ppt_y</p:attrName>
                                        </p:attrNameLst>
                                      </p:cBhvr>
                                    </p:animMotion>
                                  </p:childTnLst>
                                </p:cTn>
                              </p:par>
                              <p:par>
                                <p:cTn id="47" presetID="0" presetClass="path" presetSubtype="0" accel="50000" decel="50000" fill="hold" grpId="1" nodeType="withEffect">
                                  <p:stCondLst>
                                    <p:cond delay="0"/>
                                  </p:stCondLst>
                                  <p:childTnLst>
                                    <p:animMotion origin="layout" path="M 0 3.33333E-6 C -0.00382 0.0118 -0.00747 0.02361 -0.0224 0.03102 C -0.03733 0.03819 -0.07187 0.04282 -0.08958 0.04421 C -0.10729 0.04583 -0.11858 0.0324 -0.12917 0.03981 C -0.13976 0.04722 -0.14792 0.06435 -0.1533 0.08865 C -0.15868 0.11319 -0.16545 0.16643 -0.16198 0.18634 C -0.15851 0.20625 -0.14531 0.20879 -0.13264 0.20856 C -0.11997 0.2081 -0.10069 0.18564 -0.08611 0.18402 C -0.07153 0.18264 -0.05451 0.18078 -0.04479 0.19953 C -0.03507 0.21828 -0.03125 0.25764 -0.02743 0.29722 " pathEditMode="relative" rAng="0" ptsTypes="aaaaaaaaaA">
                                      <p:cBhvr>
                                        <p:cTn id="48" dur="2000" fill="hold"/>
                                        <p:tgtEl>
                                          <p:spTgt spid="27"/>
                                        </p:tgtEl>
                                        <p:attrNameLst>
                                          <p:attrName>ppt_x</p:attrName>
                                          <p:attrName>ppt_y</p:attrName>
                                        </p:attrNameLst>
                                      </p:cBhvr>
                                      <p:rCtr x="-83" y="149"/>
                                    </p:animMotion>
                                  </p:childTnLst>
                                </p:cTn>
                              </p:par>
                              <p:par>
                                <p:cTn id="49" presetID="0" presetClass="path" presetSubtype="0" accel="50000" decel="50000" fill="hold" grpId="0" nodeType="withEffect">
                                  <p:stCondLst>
                                    <p:cond delay="0"/>
                                  </p:stCondLst>
                                  <p:childTnLst>
                                    <p:animMotion origin="layout" path="M 2.77778E-6 -6.66667E-6 C -0.0158 0.01064 -0.03143 0.02152 -0.05157 0.02985 C -0.0717 0.03819 -0.10139 0.04907 -0.12066 0.05069 C -0.13993 0.05231 -0.15347 0.03541 -0.16719 0.03911 C -0.18091 0.04282 -0.19549 0.05254 -0.2033 0.0736 C -0.21111 0.09467 -0.2257 0.1456 -0.21372 0.1655 C -0.20174 0.18541 -0.16163 0.1868 -0.13091 0.19328 C -0.10018 0.19976 -0.06476 0.20208 -0.02917 0.20462 " pathEditMode="relative" ptsTypes="aaaaaaaA">
                                      <p:cBhvr>
                                        <p:cTn id="50" dur="2000" fill="hold"/>
                                        <p:tgtEl>
                                          <p:spTgt spid="21"/>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5.83333E-6 -6.66667E-6 C -0.00919 0.00972 -0.01822 0.01944 -0.03263 0.02754 C -0.04704 0.03564 -0.06579 0.04606 -0.0861 0.04837 C -0.10642 0.05069 -0.1361 0.04328 -0.15503 0.04143 C -0.17395 0.03958 -0.1868 0.02847 -0.19999 0.0368 C -0.21319 0.04513 -0.2335 0.06805 -0.23437 0.09212 C -0.23524 0.1162 -0.22013 0.14884 -0.20503 0.18171 " pathEditMode="relative" ptsTypes="aaaaaaA">
                                      <p:cBhvr>
                                        <p:cTn id="52" dur="2000" fill="hold"/>
                                        <p:tgtEl>
                                          <p:spTgt spid="23"/>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00416 -2.22222E-6 C -0.00868 0.0125 -0.02136 0.025 -0.0441 0.02986 C -0.06684 0.03472 -0.09705 0.0294 -0.13212 0.02986 C -0.16719 0.03033 -0.22292 0.03148 -0.25452 0.03218 C -0.28611 0.03287 -0.30313 0.02963 -0.3217 0.03449 C -0.34028 0.03935 -0.35938 0.03519 -0.3665 0.06204 C -0.37361 0.08889 -0.36997 0.15949 -0.36476 0.19537 C -0.35955 0.23125 -0.35834 0.24005 -0.33559 0.27824 C -0.31285 0.31644 -0.24653 0.4007 -0.22865 0.42523 " pathEditMode="relative" rAng="0" ptsTypes="aaaaaaaaA">
                                      <p:cBhvr>
                                        <p:cTn id="54" dur="2000" fill="hold"/>
                                        <p:tgtEl>
                                          <p:spTgt spid="19"/>
                                        </p:tgtEl>
                                        <p:attrNameLst>
                                          <p:attrName>ppt_x</p:attrName>
                                          <p:attrName>ppt_y</p:attrName>
                                        </p:attrNameLst>
                                      </p:cBhvr>
                                      <p:rCtr x="-189" y="213"/>
                                    </p:animMotion>
                                  </p:childTnLst>
                                </p:cTn>
                              </p:par>
                              <p:par>
                                <p:cTn id="55" presetID="0" presetClass="path" presetSubtype="0" accel="50000" decel="50000" fill="hold" grpId="0" nodeType="withEffect">
                                  <p:stCondLst>
                                    <p:cond delay="0"/>
                                  </p:stCondLst>
                                  <p:childTnLst>
                                    <p:animMotion origin="layout" path="M -1.38889E-6 3.7037E-7 C -0.01146 0.00278 -0.02292 0.00579 -0.05851 0.00695 C -0.0941 0.00811 -0.17344 0.00695 -0.21371 0.00695 C -0.25399 0.00695 -0.27864 -0.00717 -0.3 0.00695 C -0.32135 0.02107 -0.34132 0.05579 -0.34132 0.09213 C -0.34132 0.12848 -0.32101 0.21436 -0.3 0.22547 C -0.27899 0.23658 -0.24653 0.15695 -0.21545 0.1588 C -0.18437 0.16065 -0.14305 0.23496 -0.11371 0.23681 C -0.08437 0.23866 -0.06198 0.16436 -0.03958 0.17014 C -0.01719 0.17593 0.00174 0.22362 0.02083 0.2713 " pathEditMode="relative" ptsTypes="aaaaaaaaaA">
                                      <p:cBhvr>
                                        <p:cTn id="56" dur="2000" fill="hold"/>
                                        <p:tgtEl>
                                          <p:spTgt spid="30"/>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2.77778E-6 3.7037E-6 C -0.05104 -0.00672 -0.10208 -0.0132 -0.13455 -0.01621 C -0.16701 -0.01922 -0.17743 -0.02894 -0.19496 -0.01852 C -0.2125 -0.0081 -0.23489 0.01643 -0.23975 0.04583 C -0.24462 0.07523 -0.23541 0.11713 -0.2243 0.15856 C -0.21319 0.2 -0.2125 0.26828 -0.17257 0.29421 C -0.13264 0.32014 -0.03975 0.30254 0.01545 0.31481 C 0.07066 0.32708 0.11459 0.34745 0.15851 0.36782 " pathEditMode="relative" ptsTypes="aaaaaaaA">
                                      <p:cBhvr>
                                        <p:cTn id="58" dur="2000" fill="hold"/>
                                        <p:tgtEl>
                                          <p:spTgt spid="16"/>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1" nodeType="clickEffect">
                                  <p:stCondLst>
                                    <p:cond delay="0"/>
                                  </p:stCondLst>
                                  <p:childTnLst>
                                    <p:animMotion origin="layout" path="M 0.02083 0.2713 L 0.02083 0.25834 " pathEditMode="relative" rAng="0" ptsTypes="AA">
                                      <p:cBhvr>
                                        <p:cTn id="62" dur="1000" fill="hold"/>
                                        <p:tgtEl>
                                          <p:spTgt spid="30"/>
                                        </p:tgtEl>
                                        <p:attrNameLst>
                                          <p:attrName>ppt_x</p:attrName>
                                          <p:attrName>ppt_y</p:attrName>
                                        </p:attrNameLst>
                                      </p:cBhvr>
                                      <p:rCtr x="0" y="-6"/>
                                    </p:animMotion>
                                  </p:childTnLst>
                                </p:cTn>
                              </p:par>
                              <p:par>
                                <p:cTn id="63" presetID="0" presetClass="path" presetSubtype="0" accel="50000" decel="50000" fill="hold" grpId="1" nodeType="withEffect">
                                  <p:stCondLst>
                                    <p:cond delay="0"/>
                                  </p:stCondLst>
                                  <p:childTnLst>
                                    <p:animMotion origin="layout" path="M -0.22865 0.42523 L -0.22917 0.41389 " pathEditMode="relative" rAng="0" ptsTypes="AA">
                                      <p:cBhvr>
                                        <p:cTn id="64" dur="1000" fill="hold"/>
                                        <p:tgtEl>
                                          <p:spTgt spid="19"/>
                                        </p:tgtEl>
                                        <p:attrNameLst>
                                          <p:attrName>ppt_x</p:attrName>
                                          <p:attrName>ppt_y</p:attrName>
                                        </p:attrNameLst>
                                      </p:cBhvr>
                                      <p:rCtr x="0" y="-6"/>
                                    </p:animMotion>
                                  </p:childTnLst>
                                </p:cTn>
                              </p:par>
                              <p:par>
                                <p:cTn id="65" presetID="0" presetClass="path" presetSubtype="0" accel="50000" decel="50000" fill="hold" nodeType="withEffect">
                                  <p:stCondLst>
                                    <p:cond delay="0"/>
                                  </p:stCondLst>
                                  <p:childTnLst>
                                    <p:animMotion origin="layout" path="M -6.94444E-6 5.55556E-6 L -6.94444E-6 -0.01111 " pathEditMode="relative" ptsTypes="AA">
                                      <p:cBhvr>
                                        <p:cTn id="66" dur="1000" fill="hold"/>
                                        <p:tgtEl>
                                          <p:spTgt spid="200"/>
                                        </p:tgtEl>
                                        <p:attrNameLst>
                                          <p:attrName>ppt_x</p:attrName>
                                          <p:attrName>ppt_y</p:attrName>
                                        </p:attrNameLst>
                                      </p:cBhvr>
                                    </p:animMotion>
                                  </p:childTnLst>
                                </p:cTn>
                              </p:par>
                              <p:par>
                                <p:cTn id="67" presetID="0" presetClass="path" presetSubtype="0" accel="50000" decel="50000" fill="hold" grpId="2" nodeType="withEffect">
                                  <p:stCondLst>
                                    <p:cond delay="0"/>
                                  </p:stCondLst>
                                  <p:childTnLst>
                                    <p:animMotion origin="layout" path="M -0.02743 0.29722 L -0.02743 0.28611 " pathEditMode="relative" rAng="0" ptsTypes="AA">
                                      <p:cBhvr>
                                        <p:cTn id="68" dur="1000" fill="hold"/>
                                        <p:tgtEl>
                                          <p:spTgt spid="27"/>
                                        </p:tgtEl>
                                        <p:attrNameLst>
                                          <p:attrName>ppt_x</p:attrName>
                                          <p:attrName>ppt_y</p:attrName>
                                        </p:attrNameLst>
                                      </p:cBhvr>
                                      <p:rCtr x="0" y="-6"/>
                                    </p:animMotion>
                                  </p:childTnLst>
                                </p:cTn>
                              </p:par>
                              <p:par>
                                <p:cTn id="69" presetID="0" presetClass="path" presetSubtype="0" accel="50000" decel="50000" fill="hold" nodeType="withEffect">
                                  <p:stCondLst>
                                    <p:cond delay="0"/>
                                  </p:stCondLst>
                                  <p:childTnLst>
                                    <p:animMotion origin="layout" path="M 8.33333E-7 1.11111E-6 L 8.33333E-7 -0.01111 " pathEditMode="relative" ptsTypes="AA">
                                      <p:cBhvr>
                                        <p:cTn id="70" dur="1000" fill="hold"/>
                                        <p:tgtEl>
                                          <p:spTgt spid="201"/>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15851 0.36782 L 0.15851 0.35671 " pathEditMode="relative" rAng="0" ptsTypes="AA">
                                      <p:cBhvr>
                                        <p:cTn id="72" dur="1000" fill="hold"/>
                                        <p:tgtEl>
                                          <p:spTgt spid="16"/>
                                        </p:tgtEl>
                                        <p:attrNameLst>
                                          <p:attrName>ppt_x</p:attrName>
                                          <p:attrName>ppt_y</p:attrName>
                                        </p:attrNameLst>
                                      </p:cBhvr>
                                      <p:rCtr x="0" y="-6"/>
                                    </p:animMotion>
                                  </p:childTnLst>
                                </p:cTn>
                              </p:par>
                              <p:par>
                                <p:cTn id="73" presetID="0" presetClass="path" presetSubtype="0" accel="50000" decel="50000" fill="hold" nodeType="withEffect">
                                  <p:stCondLst>
                                    <p:cond delay="0"/>
                                  </p:stCondLst>
                                  <p:childTnLst>
                                    <p:animMotion origin="layout" path="M 7.22222E-6 1.48148E-6 L 7.22222E-6 -0.01111 " pathEditMode="relative" ptsTypes="AA">
                                      <p:cBhvr>
                                        <p:cTn id="74" dur="1000" fill="hold"/>
                                        <p:tgtEl>
                                          <p:spTgt spid="202"/>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1"/>
                                        </p:tgtEl>
                                        <p:attrNameLst>
                                          <p:attrName>style.visibility</p:attrName>
                                        </p:attrNameLst>
                                      </p:cBhvr>
                                      <p:to>
                                        <p:strVal val="visible"/>
                                      </p:to>
                                    </p:set>
                                    <p:animEffect transition="in" filter="wipe(left)">
                                      <p:cBhvr>
                                        <p:cTn id="79" dur="5000"/>
                                        <p:tgtEl>
                                          <p:spTgt spid="23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8" fill="hold" nodeType="clickEffect">
                                  <p:stCondLst>
                                    <p:cond delay="0"/>
                                  </p:stCondLst>
                                  <p:childTnLst>
                                    <p:animEffect transition="out" filter="wipe(left)">
                                      <p:cBhvr>
                                        <p:cTn id="83" dur="5000"/>
                                        <p:tgtEl>
                                          <p:spTgt spid="231"/>
                                        </p:tgtEl>
                                      </p:cBhvr>
                                    </p:animEffect>
                                    <p:set>
                                      <p:cBhvr>
                                        <p:cTn id="84" dur="1" fill="hold">
                                          <p:stCondLst>
                                            <p:cond delay="4999"/>
                                          </p:stCondLst>
                                        </p:cTn>
                                        <p:tgtEl>
                                          <p:spTgt spid="23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2" nodeType="clickEffect">
                                  <p:stCondLst>
                                    <p:cond delay="0"/>
                                  </p:stCondLst>
                                  <p:childTnLst>
                                    <p:animMotion origin="layout" path="M -0.22864 0.42523 C -0.20642 0.4125 -0.1842 0.4 -0.16927 0.37662 C -0.15434 0.35324 -0.1585 0.30856 -0.13906 0.28495 C -0.11962 0.26134 -0.09705 0.24814 -0.0526 0.23495 C -0.00816 0.22176 0.08976 0.23078 0.12761 0.20578 C 0.16545 0.18078 0.17483 0.11111 0.17448 0.08495 C 0.17413 0.05879 0.15295 0.05486 0.12552 0.04884 C 0.09809 0.04282 0.03403 0.05231 0.0099 0.04884 C -0.01423 0.04537 -0.01701 0.03449 -0.01927 0.02801 C -0.02153 0.02152 -0.01267 0.01574 -0.00364 0.00995 " pathEditMode="relative" rAng="0" ptsTypes="aaaaaaaaaA">
                                      <p:cBhvr>
                                        <p:cTn id="88" dur="2000" fill="hold"/>
                                        <p:tgtEl>
                                          <p:spTgt spid="19"/>
                                        </p:tgtEl>
                                        <p:attrNameLst>
                                          <p:attrName>ppt_x</p:attrName>
                                          <p:attrName>ppt_y</p:attrName>
                                        </p:attrNameLst>
                                      </p:cBhvr>
                                      <p:rCtr x="202" y="-208"/>
                                    </p:animMotion>
                                  </p:childTnLst>
                                </p:cTn>
                              </p:par>
                              <p:par>
                                <p:cTn id="89" presetID="0" presetClass="path" presetSubtype="0" accel="50000" decel="50000" fill="hold" grpId="1" nodeType="withEffect">
                                  <p:stCondLst>
                                    <p:cond delay="0"/>
                                  </p:stCondLst>
                                  <p:childTnLst>
                                    <p:animMotion origin="layout" path="M -0.3691 0.19097 C -0.35452 0.16644 -0.33993 0.14213 -0.30347 0.13681 C -0.26702 0.13148 -0.22604 0.16713 -0.15035 0.15903 C -0.07466 0.15093 0.10399 0.11921 0.15069 0.0882 C 0.19739 0.05718 0.1526 -0.00741 0.12986 -0.02708 C 0.10712 -0.04676 0.03646 -0.03657 0.01423 -0.02986 C -0.00799 -0.02315 -0.00573 -0.00509 -0.00347 0.0132 " pathEditMode="relative" rAng="0" ptsTypes="aaaaaaA">
                                      <p:cBhvr>
                                        <p:cTn id="90" dur="2000" fill="hold"/>
                                        <p:tgtEl>
                                          <p:spTgt spid="31"/>
                                        </p:tgtEl>
                                        <p:attrNameLst>
                                          <p:attrName>ppt_x</p:attrName>
                                          <p:attrName>ppt_y</p:attrName>
                                        </p:attrNameLst>
                                      </p:cBhvr>
                                      <p:rCtr x="283" y="-119"/>
                                    </p:animMotion>
                                  </p:childTnLst>
                                </p:cTn>
                              </p:par>
                              <p:par>
                                <p:cTn id="91" presetID="0" presetClass="path" presetSubtype="0" accel="50000" decel="50000" fill="hold" grpId="1" nodeType="withEffect">
                                  <p:stCondLst>
                                    <p:cond delay="0"/>
                                  </p:stCondLst>
                                  <p:childTnLst>
                                    <p:animMotion origin="layout" path="M 0.18628 0.14028 C 0.20312 0.14097 0.21996 0.1419 0.24461 0.13889 C 0.26927 0.13588 0.31388 0.15347 0.3342 0.12222 C 0.35451 0.09097 0.36232 0.00162 0.36649 -0.04861 C 0.37066 -0.09884 0.36059 -0.12662 0.3592 -0.17917 C 0.35781 -0.23171 0.35104 -0.32384 0.35816 -0.36389 C 0.36527 -0.40393 0.3835 -0.4118 0.40191 -0.41944 " pathEditMode="relative" rAng="0" ptsTypes="aaaaaaA">
                                      <p:cBhvr>
                                        <p:cTn id="92" dur="2000" fill="hold"/>
                                        <p:tgtEl>
                                          <p:spTgt spid="22"/>
                                        </p:tgtEl>
                                        <p:attrNameLst>
                                          <p:attrName>ppt_x</p:attrName>
                                          <p:attrName>ppt_y</p:attrName>
                                        </p:attrNameLst>
                                      </p:cBhvr>
                                      <p:rCtr x="108" y="-273"/>
                                    </p:animMotion>
                                  </p:childTnLst>
                                </p:cTn>
                              </p:par>
                              <p:par>
                                <p:cTn id="93" presetID="0" presetClass="path" presetSubtype="0" accel="50000" decel="50000" fill="hold" grpId="2" nodeType="withEffect">
                                  <p:stCondLst>
                                    <p:cond delay="0"/>
                                  </p:stCondLst>
                                  <p:childTnLst>
                                    <p:animMotion origin="layout" path="M 0.14583 -0.18773 C 0.14028 -0.17223 0.13472 -0.15648 0.14375 -0.13635 C 0.15278 -0.11621 0.14445 -0.07986 0.2 -0.0669 C 0.25556 -0.05394 0.40174 -0.04931 0.47708 -0.05857 C 0.55243 -0.06783 0.62274 -0.09514 0.65208 -0.12246 C 0.68142 -0.14977 0.67656 -0.2051 0.65313 -0.22246 C 0.62969 -0.23982 0.55538 -0.22732 0.51146 -0.22662 C 0.46754 -0.22593 0.42361 -0.2257 0.38958 -0.21829 C 0.35556 -0.21088 0.33142 -0.19653 0.30729 -0.18218 " pathEditMode="relative" rAng="0" ptsTypes="aaaaaaaaA">
                                      <p:cBhvr>
                                        <p:cTn id="94" dur="2000" fill="hold"/>
                                        <p:tgtEl>
                                          <p:spTgt spid="28"/>
                                        </p:tgtEl>
                                        <p:attrNameLst>
                                          <p:attrName>ppt_x</p:attrName>
                                          <p:attrName>ppt_y</p:attrName>
                                        </p:attrNameLst>
                                      </p:cBhvr>
                                      <p:rCtr x="262" y="43"/>
                                    </p:animMotion>
                                  </p:childTnLst>
                                </p:cTn>
                              </p:par>
                              <p:par>
                                <p:cTn id="95" presetID="0" presetClass="path" presetSubtype="0" accel="50000" decel="50000" fill="hold" grpId="1" nodeType="withEffect">
                                  <p:stCondLst>
                                    <p:cond delay="0"/>
                                  </p:stCondLst>
                                  <p:childTnLst>
                                    <p:animMotion origin="layout" path="M 0.10694 -0.13333 C 0.12083 -0.13912 0.13472 -0.14467 0.14965 -0.13055 C 0.16458 -0.11643 0.17847 -0.05833 0.19653 -0.04861 C 0.21458 -0.03889 0.24948 -0.02801 0.25799 -0.07222 C 0.26649 -0.11643 0.27118 -0.27476 0.24757 -0.31389 C 0.22396 -0.35301 0.17014 -0.33009 0.11632 -0.30694 " pathEditMode="relative" rAng="0" ptsTypes="aaaaaA">
                                      <p:cBhvr>
                                        <p:cTn id="96" dur="2000" fill="hold"/>
                                        <p:tgtEl>
                                          <p:spTgt spid="17"/>
                                        </p:tgtEl>
                                        <p:attrNameLst>
                                          <p:attrName>ppt_x</p:attrName>
                                          <p:attrName>ppt_y</p:attrName>
                                        </p:attrNameLst>
                                      </p:cBhvr>
                                      <p:rCtr x="82" y="-57"/>
                                    </p:animMotion>
                                  </p:childTnLst>
                                </p:cTn>
                              </p:par>
                              <p:par>
                                <p:cTn id="97" presetID="0" presetClass="path" presetSubtype="0" accel="50000" decel="50000" fill="hold" grpId="2" nodeType="withEffect">
                                  <p:stCondLst>
                                    <p:cond delay="0"/>
                                  </p:stCondLst>
                                  <p:childTnLst>
                                    <p:animMotion origin="layout" path="M 0.15417 0.06806 C 0.14844 0.04583 0.14288 0.02384 0.1625 0.00417 C 0.18212 -0.01551 0.20469 -0.04051 0.27188 -0.05 C 0.33906 -0.05949 0.50313 -0.07292 0.56563 -0.05278 C 0.62813 -0.03264 0.6434 0.04028 0.64688 0.07083 C 0.65035 0.10139 0.61719 0.12083 0.58646 0.13056 C 0.55573 0.14028 0.49167 0.13634 0.4625 0.12917 C 0.43333 0.12199 0.4224 0.10463 0.41146 0.0875 " pathEditMode="relative" rAng="0" ptsTypes="aaaaaaaA">
                                      <p:cBhvr>
                                        <p:cTn id="98" dur="2000" fill="hold"/>
                                        <p:tgtEl>
                                          <p:spTgt spid="29"/>
                                        </p:tgtEl>
                                        <p:attrNameLst>
                                          <p:attrName>ppt_x</p:attrName>
                                          <p:attrName>ppt_y</p:attrName>
                                        </p:attrNameLst>
                                      </p:cBhvr>
                                      <p:rCtr x="242" y="-34"/>
                                    </p:animMotion>
                                  </p:childTnLst>
                                </p:cTn>
                              </p:par>
                              <p:par>
                                <p:cTn id="99" presetID="0" presetClass="path" presetSubtype="0" accel="50000" decel="50000" fill="hold" grpId="2" nodeType="withEffect">
                                  <p:stCondLst>
                                    <p:cond delay="0"/>
                                  </p:stCondLst>
                                  <p:childTnLst>
                                    <p:animMotion origin="layout" path="M 0.02083 0.27129 C 0.01927 0.27106 0.01771 0.27083 0.03541 0.26435 C 0.05312 0.25787 0.09201 0.24699 0.12708 0.2324 C 0.16215 0.21782 0.22239 0.20787 0.24583 0.17685 C 0.26927 0.14583 0.27205 0.07199 0.26771 0.04629 C 0.26337 0.0206 0.25903 0.02546 0.21979 0.02268 C 0.18055 0.0199 0.06909 0.03194 0.03229 0.02963 C -0.00452 0.02731 -0.00278 0.01805 -0.00104 0.00879 " pathEditMode="relative" rAng="0" ptsTypes="aaaaaaaA">
                                      <p:cBhvr>
                                        <p:cTn id="100" dur="2000" fill="hold"/>
                                        <p:tgtEl>
                                          <p:spTgt spid="30"/>
                                        </p:tgtEl>
                                        <p:attrNameLst>
                                          <p:attrName>ppt_x</p:attrName>
                                          <p:attrName>ppt_y</p:attrName>
                                        </p:attrNameLst>
                                      </p:cBhvr>
                                      <p:rCtr x="113" y="-131"/>
                                    </p:animMotion>
                                  </p:childTnLst>
                                </p:cTn>
                              </p:par>
                              <p:par>
                                <p:cTn id="101" presetID="0" presetClass="path" presetSubtype="0" accel="50000" decel="50000" fill="hold" grpId="2" nodeType="withEffect">
                                  <p:stCondLst>
                                    <p:cond delay="0"/>
                                  </p:stCondLst>
                                  <p:childTnLst>
                                    <p:animMotion origin="layout" path="M 0.15851 0.36782 C 0.18803 0.34769 0.21754 0.32778 0.24705 0.29977 C 0.27657 0.27176 0.31598 0.24514 0.3356 0.19977 C 0.35521 0.1544 0.40278 0.05949 0.36476 0.02755 C 0.32674 -0.0044 0.16875 0.01065 0.10747 0.0081 C 0.04619 0.00556 0.02153 0.0088 -0.00295 0.01227 " pathEditMode="relative" rAng="0" ptsTypes="aaaaaA">
                                      <p:cBhvr>
                                        <p:cTn id="102" dur="2000" fill="hold"/>
                                        <p:tgtEl>
                                          <p:spTgt spid="16"/>
                                        </p:tgtEl>
                                        <p:attrNameLst>
                                          <p:attrName>ppt_x</p:attrName>
                                          <p:attrName>ppt_y</p:attrName>
                                        </p:attrNameLst>
                                      </p:cBhvr>
                                      <p:rCtr x="41" y="-186"/>
                                    </p:animMotion>
                                  </p:childTnLst>
                                </p:cTn>
                              </p:par>
                              <p:par>
                                <p:cTn id="103" presetID="0" presetClass="path" presetSubtype="0" accel="50000" decel="50000" fill="hold" grpId="3" nodeType="withEffect">
                                  <p:stCondLst>
                                    <p:cond delay="0"/>
                                  </p:stCondLst>
                                  <p:childTnLst>
                                    <p:animMotion origin="layout" path="M -0.02743 0.29722 C -0.01423 0.27986 -0.00104 0.2625 0.03195 0.25555 C 0.06493 0.24861 0.11164 0.25671 0.17049 0.25555 C 0.22934 0.2544 0.34566 0.27963 0.38507 0.24861 C 0.42448 0.21759 0.43716 0.10231 0.40695 0.06944 C 0.37674 0.03657 0.25886 0.0618 0.20382 0.05139 C 0.14879 0.04097 0.11077 0.01412 0.07674 0.00694 C 0.04271 -0.00023 0.02118 0.00393 -0.00034 0.00833 " pathEditMode="relative" rAng="0" ptsTypes="aaaaaaaA">
                                      <p:cBhvr>
                                        <p:cTn id="104" dur="2000" fill="hold"/>
                                        <p:tgtEl>
                                          <p:spTgt spid="27"/>
                                        </p:tgtEl>
                                        <p:attrNameLst>
                                          <p:attrName>ppt_x</p:attrName>
                                          <p:attrName>ppt_y</p:attrName>
                                        </p:attrNameLst>
                                      </p:cBhvr>
                                      <p:rCtr x="232" y="-149"/>
                                    </p:animMotion>
                                  </p:childTnLst>
                                </p:cTn>
                              </p:par>
                              <p:par>
                                <p:cTn id="105" presetID="0" presetClass="path" presetSubtype="0" accel="50000" decel="50000" fill="hold" grpId="1" nodeType="withEffect">
                                  <p:stCondLst>
                                    <p:cond delay="0"/>
                                  </p:stCondLst>
                                  <p:childTnLst>
                                    <p:animMotion origin="layout" path="M 0.13177 0.35487 C 0.18958 0.3801 0.2474 0.40556 0.28802 0.37431 C 0.32865 0.34306 0.35764 0.23311 0.37552 0.16737 C 0.3934 0.10162 0.42778 0.01598 0.39531 -0.02013 C 0.36285 -0.05625 0.24115 -0.04768 0.18073 -0.0493 C 0.12031 -0.05092 0.06372 -0.03819 0.03281 -0.02986 C 0.00191 -0.02152 -0.00139 -0.01041 -0.00469 0.0007 " pathEditMode="relative" rAng="0" ptsTypes="aaaaaaA">
                                      <p:cBhvr>
                                        <p:cTn id="106" dur="2000" fill="hold"/>
                                        <p:tgtEl>
                                          <p:spTgt spid="15"/>
                                        </p:tgtEl>
                                        <p:attrNameLst>
                                          <p:attrName>ppt_x</p:attrName>
                                          <p:attrName>ppt_y</p:attrName>
                                        </p:attrNameLst>
                                      </p:cBhvr>
                                      <p:rCtr x="80" y="-180"/>
                                    </p:animMotion>
                                  </p:childTnLst>
                                </p:cTn>
                              </p:par>
                              <p:par>
                                <p:cTn id="107" presetID="0" presetClass="path" presetSubtype="0" accel="50000" decel="50000" fill="hold" grpId="1" nodeType="withEffect">
                                  <p:stCondLst>
                                    <p:cond delay="0"/>
                                  </p:stCondLst>
                                  <p:childTnLst>
                                    <p:animMotion origin="layout" path="M -0.27291 0.40416 C -0.28402 0.39051 -0.29513 0.37708 -0.29375 0.35139 C -0.29236 0.32569 -0.30659 0.27592 -0.26458 0.25 C -0.22257 0.22407 -0.1309 0.20625 -0.04166 0.19583 C 0.04757 0.18541 0.20747 0.21227 0.27084 0.1875 C 0.33421 0.16273 0.38368 0.07731 0.33855 0.04722 C 0.29341 0.01713 0.14671 0.01203 -3.88889E-6 0.00694 " pathEditMode="relative" rAng="0" ptsTypes="aaaaaaA">
                                      <p:cBhvr>
                                        <p:cTn id="108" dur="2000" fill="hold"/>
                                        <p:tgtEl>
                                          <p:spTgt spid="20"/>
                                        </p:tgtEl>
                                        <p:attrNameLst>
                                          <p:attrName>ppt_x</p:attrName>
                                          <p:attrName>ppt_y</p:attrName>
                                        </p:attrNameLst>
                                      </p:cBhvr>
                                      <p:rCtr x="311" y="-199"/>
                                    </p:animMotion>
                                  </p:childTnLst>
                                </p:cTn>
                              </p:par>
                              <p:par>
                                <p:cTn id="109" presetID="0" presetClass="path" presetSubtype="0" accel="50000" decel="50000" fill="hold" grpId="1" nodeType="withEffect">
                                  <p:stCondLst>
                                    <p:cond delay="0"/>
                                  </p:stCondLst>
                                  <p:childTnLst>
                                    <p:animMotion origin="layout" path="M -0.04843 0.16991 C -0.04913 0.1713 -0.04982 0.17292 -0.02864 0.16991 C -0.00746 0.1669 0.03698 0.16713 0.07865 0.15185 C 0.12032 0.13657 0.2007 0.10949 0.22136 0.07824 C 0.24202 0.04699 0.23403 -0.01551 0.20261 -0.03565 C 0.17118 -0.05579 0.06667 -0.04884 0.03282 -0.04259 C -0.00104 -0.03634 -0.00086 -0.01736 -0.00052 0.00185 " pathEditMode="relative" rAng="0" ptsTypes="aaaaaaA">
                                      <p:cBhvr>
                                        <p:cTn id="110" dur="2000" fill="hold"/>
                                        <p:tgtEl>
                                          <p:spTgt spid="32"/>
                                        </p:tgtEl>
                                        <p:attrNameLst>
                                          <p:attrName>ppt_x</p:attrName>
                                          <p:attrName>ppt_y</p:attrName>
                                        </p:attrNameLst>
                                      </p:cBhvr>
                                      <p:rCtr x="144" y="-111"/>
                                    </p:animMotion>
                                  </p:childTnLst>
                                </p:cTn>
                              </p:par>
                              <p:par>
                                <p:cTn id="111" presetID="0" presetClass="path" presetSubtype="0" accel="50000" decel="50000" fill="hold" grpId="1" nodeType="withEffect">
                                  <p:stCondLst>
                                    <p:cond delay="0"/>
                                  </p:stCondLst>
                                  <p:childTnLst>
                                    <p:animMotion origin="layout" path="M -0.02917 0.20463 C 0.04601 0.20856 0.12118 0.21273 0.18854 0.20463 C 0.2559 0.19652 0.34149 0.19676 0.375 0.15602 C 0.40851 0.11527 0.39757 -0.00371 0.38958 -0.03982 C 0.3816 -0.07593 0.34427 -0.07431 0.32708 -0.06065 C 0.3099 -0.04699 0.31649 0.02338 0.28646 0.04213 C 0.25642 0.06088 0.18663 0.05277 0.14688 0.05185 C 0.10712 0.05092 0.07309 0.04421 0.04792 0.03657 C 0.02274 0.02893 0.0092 0.01736 -0.00417 0.00602 " pathEditMode="relative" rAng="0" ptsTypes="aaaaaaaaA">
                                      <p:cBhvr>
                                        <p:cTn id="112" dur="2000" fill="hold"/>
                                        <p:tgtEl>
                                          <p:spTgt spid="21"/>
                                        </p:tgtEl>
                                        <p:attrNameLst>
                                          <p:attrName>ppt_x</p:attrName>
                                          <p:attrName>ppt_y</p:attrName>
                                        </p:attrNameLst>
                                      </p:cBhvr>
                                      <p:rCtr x="219" y="-136"/>
                                    </p:animMotion>
                                  </p:childTnLst>
                                </p:cTn>
                              </p:par>
                              <p:par>
                                <p:cTn id="113" presetID="0" presetClass="path" presetSubtype="0" accel="50000" decel="50000" fill="hold" grpId="1" nodeType="withEffect">
                                  <p:stCondLst>
                                    <p:cond delay="0"/>
                                  </p:stCondLst>
                                  <p:childTnLst>
                                    <p:animMotion origin="layout" path="M -0.20503 0.18171 C -0.17378 0.18634 -0.14253 0.1912 -0.07691 0.19282 C -0.01128 0.19444 0.12257 0.21041 0.18872 0.19143 C 0.25486 0.17245 0.31528 0.10254 0.31997 0.07893 C 0.32465 0.05532 0.25278 0.05463 0.21684 0.04977 C 0.1809 0.0449 0.14063 0.05694 0.10434 0.04977 C 0.06806 0.04259 0.03351 0.02453 -0.00087 0.00671 " pathEditMode="relative" rAng="0" ptsTypes="aaaaaaA">
                                      <p:cBhvr>
                                        <p:cTn id="114" dur="2000" fill="hold"/>
                                        <p:tgtEl>
                                          <p:spTgt spid="23"/>
                                        </p:tgtEl>
                                        <p:attrNameLst>
                                          <p:attrName>ppt_x</p:attrName>
                                          <p:attrName>ppt_y</p:attrName>
                                        </p:attrNameLst>
                                      </p:cBhvr>
                                      <p:rCtr x="265" y="-73"/>
                                    </p:animMotion>
                                  </p:childTnLst>
                                </p:cTn>
                              </p:par>
                              <p:par>
                                <p:cTn id="115" presetID="0" presetClass="path" presetSubtype="0" accel="50000" decel="50000" fill="hold" grpId="1" nodeType="withEffect">
                                  <p:stCondLst>
                                    <p:cond delay="0"/>
                                  </p:stCondLst>
                                  <p:childTnLst>
                                    <p:animMotion origin="layout" path="M -0.24323 -0.25278 C -0.18403 -0.25509 -0.12483 -0.25741 -0.0599 -0.25139 C 0.00503 -0.24537 0.08576 -0.23773 0.14635 -0.21667 C 0.20694 -0.1956 0.29253 -0.15255 0.30364 -0.125 C 0.31475 -0.09745 0.24965 -0.06319 0.21302 -0.05139 C 0.17638 -0.03958 0.12031 -0.0625 0.08385 -0.05417 C 0.04739 -0.04583 0.02083 -0.02361 -0.00573 -0.00139 " pathEditMode="relative" rAng="0" ptsTypes="aaaaaaA">
                                      <p:cBhvr>
                                        <p:cTn id="116" dur="2000" fill="hold"/>
                                        <p:tgtEl>
                                          <p:spTgt spid="24"/>
                                        </p:tgtEl>
                                        <p:attrNameLst>
                                          <p:attrName>ppt_x</p:attrName>
                                          <p:attrName>ppt_y</p:attrName>
                                        </p:attrNameLst>
                                      </p:cBhvr>
                                      <p:rCtr x="279" y="123"/>
                                    </p:animMotion>
                                  </p:childTnLst>
                                </p:cTn>
                              </p:par>
                              <p:par>
                                <p:cTn id="117" presetID="0" presetClass="path" presetSubtype="0" accel="50000" decel="50000" fill="hold" grpId="4" nodeType="withEffect">
                                  <p:stCondLst>
                                    <p:cond delay="0"/>
                                  </p:stCondLst>
                                  <p:childTnLst>
                                    <p:animMotion origin="layout" path="M -0.01302 -0.13333 C 0.04983 -0.14468 0.11267 -0.15579 0.17344 -0.14167 C 0.2342 -0.12755 0.32413 -0.0794 0.35156 -0.04861 C 0.37899 -0.01782 0.37465 0.02685 0.33802 0.04306 C 0.30139 0.05926 0.18872 0.05532 0.13177 0.04861 C 0.07483 0.0419 0.03559 0.02222 -0.00364 0.00278 " pathEditMode="relative" rAng="0" ptsTypes="aaaaaA">
                                      <p:cBhvr>
                                        <p:cTn id="118" dur="2000" fill="hold"/>
                                        <p:tgtEl>
                                          <p:spTgt spid="27"/>
                                        </p:tgtEl>
                                        <p:attrNameLst>
                                          <p:attrName>ppt_x</p:attrName>
                                          <p:attrName>ppt_y</p:attrName>
                                        </p:attrNameLst>
                                      </p:cBhvr>
                                      <p:rCtr x="196" y="85"/>
                                    </p:animMotion>
                                  </p:childTnLst>
                                </p:cTn>
                              </p:par>
                              <p:par>
                                <p:cTn id="119" presetID="0" presetClass="path" presetSubtype="0" accel="50000" decel="50000" fill="hold" grpId="1" nodeType="withEffect">
                                  <p:stCondLst>
                                    <p:cond delay="0"/>
                                  </p:stCondLst>
                                  <p:childTnLst>
                                    <p:animMotion origin="layout" path="M 0.07587 -0.17685 C 0.12865 -0.17778 0.18143 -0.17847 0.22379 -0.16297 C 0.26615 -0.14746 0.3165 -0.1088 0.33004 -0.0838 C 0.34358 -0.0588 0.35938 -0.02709 0.30504 -0.01297 C 0.2507 0.00116 0.12726 0.00092 0.004 0.00092 " pathEditMode="relative" rAng="0" ptsTypes="aaaaA">
                                      <p:cBhvr>
                                        <p:cTn id="120" dur="2000" fill="hold"/>
                                        <p:tgtEl>
                                          <p:spTgt spid="18"/>
                                        </p:tgtEl>
                                        <p:attrNameLst>
                                          <p:attrName>ppt_x</p:attrName>
                                          <p:attrName>ppt_y</p:attrName>
                                        </p:attrNameLst>
                                      </p:cBhvr>
                                      <p:rCtr x="106" y="88"/>
                                    </p:animMotion>
                                  </p:childTnLst>
                                </p:cTn>
                              </p:par>
                              <p:par>
                                <p:cTn id="121" presetID="0" presetClass="path" presetSubtype="0" accel="50000" decel="50000" fill="hold" grpId="1" nodeType="withEffect">
                                  <p:stCondLst>
                                    <p:cond delay="0"/>
                                  </p:stCondLst>
                                  <p:childTnLst>
                                    <p:animMotion origin="layout" path="M 0.03437 -0.18403 C 0.06649 -0.18912 0.09878 -0.19421 0.13542 -0.17708 C 0.17205 -0.15995 0.24566 -0.10741 0.25417 -0.08125 C 0.26267 -0.05509 0.21441 -0.02963 0.18646 -0.02014 C 0.15851 -0.01065 0.11736 -0.02639 0.08646 -0.02431 C 0.05555 -0.02222 0.0283 -0.01505 0.00104 -0.00764 " pathEditMode="relative" rAng="0" ptsTypes="aaaaaA">
                                      <p:cBhvr>
                                        <p:cTn id="122" dur="2000" fill="hold"/>
                                        <p:tgtEl>
                                          <p:spTgt spid="25"/>
                                        </p:tgtEl>
                                        <p:attrNameLst>
                                          <p:attrName>ppt_x</p:attrName>
                                          <p:attrName>ppt_y</p:attrName>
                                        </p:attrNameLst>
                                      </p:cBhvr>
                                      <p:rCtr x="97" y="83"/>
                                    </p:animMotion>
                                  </p:childTnLst>
                                </p:cTn>
                              </p:par>
                              <p:par>
                                <p:cTn id="123" presetID="0" presetClass="path" presetSubtype="0" accel="50000" decel="50000" fill="hold" nodeType="withEffect">
                                  <p:stCondLst>
                                    <p:cond delay="0"/>
                                  </p:stCondLst>
                                  <p:childTnLst>
                                    <p:animMotion origin="layout" path="M -4.16667E-6 -0.00694 L -4.16667E-6 0.00417 " pathEditMode="relative" rAng="0" ptsTypes="AA">
                                      <p:cBhvr>
                                        <p:cTn id="124" dur="1000" fill="hold"/>
                                        <p:tgtEl>
                                          <p:spTgt spid="201"/>
                                        </p:tgtEl>
                                        <p:attrNameLst>
                                          <p:attrName>ppt_x</p:attrName>
                                          <p:attrName>ppt_y</p:attrName>
                                        </p:attrNameLst>
                                      </p:cBhvr>
                                      <p:rCtr x="0" y="6"/>
                                    </p:animMotion>
                                  </p:childTnLst>
                                </p:cTn>
                              </p:par>
                              <p:par>
                                <p:cTn id="125" presetID="0" presetClass="path" presetSubtype="0" accel="50000" decel="50000" fill="hold" nodeType="withEffect">
                                  <p:stCondLst>
                                    <p:cond delay="0"/>
                                  </p:stCondLst>
                                  <p:childTnLst>
                                    <p:animMotion origin="layout" path="M 3.61111E-6 -0.00555 L 3.61111E-6 0.00556 " pathEditMode="relative" rAng="0" ptsTypes="AA">
                                      <p:cBhvr>
                                        <p:cTn id="126" dur="1000" fill="hold"/>
                                        <p:tgtEl>
                                          <p:spTgt spid="200"/>
                                        </p:tgtEl>
                                        <p:attrNameLst>
                                          <p:attrName>ppt_x</p:attrName>
                                          <p:attrName>ppt_y</p:attrName>
                                        </p:attrNameLst>
                                      </p:cBhvr>
                                      <p:rCtr x="0" y="6"/>
                                    </p:animMotion>
                                  </p:childTnLst>
                                </p:cTn>
                              </p:par>
                              <p:par>
                                <p:cTn id="127" presetID="0" presetClass="path" presetSubtype="0" accel="50000" decel="50000" fill="hold" nodeType="withEffect">
                                  <p:stCondLst>
                                    <p:cond delay="0"/>
                                  </p:stCondLst>
                                  <p:childTnLst>
                                    <p:animMotion origin="layout" path="M -3.88889E-6 -0.00648 L -3.88889E-6 0.00463 " pathEditMode="relative" rAng="0" ptsTypes="AA">
                                      <p:cBhvr>
                                        <p:cTn id="128" dur="1000" fill="hold"/>
                                        <p:tgtEl>
                                          <p:spTgt spid="202"/>
                                        </p:tgtEl>
                                        <p:attrNameLst>
                                          <p:attrName>ppt_x</p:attrName>
                                          <p:attrName>ppt_y</p:attrName>
                                        </p:attrNameLst>
                                      </p:cBhvr>
                                      <p:rCtr x="0"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6" grpId="2" animBg="1"/>
      <p:bldP spid="17" grpId="0" animBg="1"/>
      <p:bldP spid="17" grpId="1" animBg="1"/>
      <p:bldP spid="18" grpId="0" animBg="1"/>
      <p:bldP spid="18" grpId="1" animBg="1"/>
      <p:bldP spid="19" grpId="0" animBg="1"/>
      <p:bldP spid="19" grpId="1" animBg="1"/>
      <p:bldP spid="19" grpId="2"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animBg="1"/>
      <p:bldP spid="27" grpId="1" animBg="1"/>
      <p:bldP spid="27" grpId="2" animBg="1"/>
      <p:bldP spid="27" grpId="3" animBg="1"/>
      <p:bldP spid="27" grpId="4" animBg="1"/>
      <p:bldP spid="30" grpId="0" animBg="1"/>
      <p:bldP spid="30" grpId="1" animBg="1"/>
      <p:bldP spid="30" grpId="2" animBg="1"/>
      <p:bldP spid="31" grpId="0" animBg="1"/>
      <p:bldP spid="31" grpId="1" animBg="1"/>
      <p:bldP spid="32" grpId="0" animBg="1"/>
      <p:bldP spid="32" grpId="1" animBg="1"/>
      <p:bldP spid="28" grpId="0" animBg="1"/>
      <p:bldP spid="28" grpId="1" animBg="1"/>
      <p:bldP spid="28" grpId="2" animBg="1"/>
      <p:bldP spid="29" grpId="0" animBg="1"/>
      <p:bldP spid="29" grpId="1" animBg="1"/>
      <p:bldP spid="29"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Left Arrow 484"/>
          <p:cNvSpPr/>
          <p:nvPr/>
        </p:nvSpPr>
        <p:spPr>
          <a:xfrm>
            <a:off x="5029200" y="5257800"/>
            <a:ext cx="1524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r="28537"/>
          <a:stretch>
            <a:fillRect/>
          </a:stretch>
        </p:blipFill>
        <p:spPr bwMode="auto">
          <a:xfrm>
            <a:off x="1066800" y="1676400"/>
            <a:ext cx="7785801" cy="4648200"/>
          </a:xfrm>
          <a:prstGeom prst="rect">
            <a:avLst/>
          </a:prstGeom>
          <a:noFill/>
          <a:ln w="9525">
            <a:noFill/>
            <a:miter lim="800000"/>
            <a:headEnd/>
            <a:tailEnd/>
          </a:ln>
          <a:effectLst/>
        </p:spPr>
      </p:pic>
      <p:sp>
        <p:nvSpPr>
          <p:cNvPr id="11" name="Rounded Rectangle 10"/>
          <p:cNvSpPr/>
          <p:nvPr/>
        </p:nvSpPr>
        <p:spPr>
          <a:xfrm>
            <a:off x="3886200" y="2895600"/>
            <a:ext cx="2895600" cy="1447800"/>
          </a:xfrm>
          <a:prstGeom prst="roundRect">
            <a:avLst/>
          </a:prstGeom>
          <a:noFill/>
          <a:ln w="127000">
            <a:solidFill>
              <a:schemeClr val="accent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351"/>
          <p:cNvGrpSpPr/>
          <p:nvPr/>
        </p:nvGrpSpPr>
        <p:grpSpPr>
          <a:xfrm>
            <a:off x="3962400" y="2895600"/>
            <a:ext cx="2743200" cy="1409699"/>
            <a:chOff x="2895600" y="2895600"/>
            <a:chExt cx="2743200" cy="1409699"/>
          </a:xfrm>
        </p:grpSpPr>
        <p:sp>
          <p:nvSpPr>
            <p:cNvPr id="353" name="Oval 352"/>
            <p:cNvSpPr>
              <a:spLocks noChangeAspect="1"/>
            </p:cNvSpPr>
            <p:nvPr/>
          </p:nvSpPr>
          <p:spPr>
            <a:xfrm>
              <a:off x="28956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54" name="Oval 353"/>
            <p:cNvSpPr>
              <a:spLocks noChangeAspect="1"/>
            </p:cNvSpPr>
            <p:nvPr/>
          </p:nvSpPr>
          <p:spPr>
            <a:xfrm>
              <a:off x="30480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55" name="Oval 354"/>
            <p:cNvSpPr>
              <a:spLocks noChangeAspect="1"/>
            </p:cNvSpPr>
            <p:nvPr/>
          </p:nvSpPr>
          <p:spPr>
            <a:xfrm>
              <a:off x="32004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56" name="Oval 355"/>
            <p:cNvSpPr>
              <a:spLocks noChangeAspect="1"/>
            </p:cNvSpPr>
            <p:nvPr/>
          </p:nvSpPr>
          <p:spPr>
            <a:xfrm>
              <a:off x="2895601"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57" name="Oval 356"/>
            <p:cNvSpPr>
              <a:spLocks noChangeAspect="1"/>
            </p:cNvSpPr>
            <p:nvPr/>
          </p:nvSpPr>
          <p:spPr>
            <a:xfrm>
              <a:off x="2895600"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58" name="Oval 357"/>
            <p:cNvSpPr>
              <a:spLocks noChangeAspect="1"/>
            </p:cNvSpPr>
            <p:nvPr/>
          </p:nvSpPr>
          <p:spPr>
            <a:xfrm>
              <a:off x="3048000"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59" name="Oval 358"/>
            <p:cNvSpPr>
              <a:spLocks noChangeAspect="1"/>
            </p:cNvSpPr>
            <p:nvPr/>
          </p:nvSpPr>
          <p:spPr>
            <a:xfrm>
              <a:off x="31242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0" name="Oval 359"/>
            <p:cNvSpPr>
              <a:spLocks noChangeAspect="1"/>
            </p:cNvSpPr>
            <p:nvPr/>
          </p:nvSpPr>
          <p:spPr>
            <a:xfrm>
              <a:off x="3276600" y="3352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1" name="Oval 360"/>
            <p:cNvSpPr>
              <a:spLocks noChangeAspect="1"/>
            </p:cNvSpPr>
            <p:nvPr/>
          </p:nvSpPr>
          <p:spPr>
            <a:xfrm>
              <a:off x="33528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2" name="Oval 361"/>
            <p:cNvSpPr>
              <a:spLocks noChangeAspect="1"/>
            </p:cNvSpPr>
            <p:nvPr/>
          </p:nvSpPr>
          <p:spPr>
            <a:xfrm>
              <a:off x="2895600"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3" name="Oval 362"/>
            <p:cNvSpPr>
              <a:spLocks noChangeAspect="1"/>
            </p:cNvSpPr>
            <p:nvPr/>
          </p:nvSpPr>
          <p:spPr>
            <a:xfrm>
              <a:off x="2895601"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4" name="Oval 363"/>
            <p:cNvSpPr>
              <a:spLocks noChangeAspect="1"/>
            </p:cNvSpPr>
            <p:nvPr/>
          </p:nvSpPr>
          <p:spPr>
            <a:xfrm>
              <a:off x="28956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5" name="Oval 364"/>
            <p:cNvSpPr>
              <a:spLocks noChangeAspect="1"/>
            </p:cNvSpPr>
            <p:nvPr/>
          </p:nvSpPr>
          <p:spPr>
            <a:xfrm>
              <a:off x="3048000"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6" name="Oval 365"/>
            <p:cNvSpPr>
              <a:spLocks noChangeAspect="1"/>
            </p:cNvSpPr>
            <p:nvPr/>
          </p:nvSpPr>
          <p:spPr>
            <a:xfrm>
              <a:off x="31242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7" name="Oval 366"/>
            <p:cNvSpPr>
              <a:spLocks noChangeAspect="1"/>
            </p:cNvSpPr>
            <p:nvPr/>
          </p:nvSpPr>
          <p:spPr>
            <a:xfrm>
              <a:off x="3200400" y="3505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8" name="Oval 367"/>
            <p:cNvSpPr>
              <a:spLocks noChangeAspect="1"/>
            </p:cNvSpPr>
            <p:nvPr/>
          </p:nvSpPr>
          <p:spPr>
            <a:xfrm>
              <a:off x="3352800"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69" name="Oval 368"/>
            <p:cNvSpPr>
              <a:spLocks noChangeAspect="1"/>
            </p:cNvSpPr>
            <p:nvPr/>
          </p:nvSpPr>
          <p:spPr>
            <a:xfrm>
              <a:off x="2895600" y="3200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0" name="Oval 369"/>
            <p:cNvSpPr>
              <a:spLocks noChangeAspect="1"/>
            </p:cNvSpPr>
            <p:nvPr/>
          </p:nvSpPr>
          <p:spPr>
            <a:xfrm>
              <a:off x="3124200" y="3276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1" name="Oval 370"/>
            <p:cNvSpPr>
              <a:spLocks noChangeAspect="1"/>
            </p:cNvSpPr>
            <p:nvPr/>
          </p:nvSpPr>
          <p:spPr>
            <a:xfrm>
              <a:off x="30480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2" name="Oval 371"/>
            <p:cNvSpPr>
              <a:spLocks noChangeAspect="1"/>
            </p:cNvSpPr>
            <p:nvPr/>
          </p:nvSpPr>
          <p:spPr>
            <a:xfrm>
              <a:off x="3276600" y="3124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3" name="Oval 372"/>
            <p:cNvSpPr>
              <a:spLocks noChangeAspect="1"/>
            </p:cNvSpPr>
            <p:nvPr/>
          </p:nvSpPr>
          <p:spPr>
            <a:xfrm>
              <a:off x="3200400"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4" name="Oval 373"/>
            <p:cNvSpPr>
              <a:spLocks noChangeAspect="1"/>
            </p:cNvSpPr>
            <p:nvPr/>
          </p:nvSpPr>
          <p:spPr>
            <a:xfrm>
              <a:off x="3276600"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5" name="Oval 374"/>
            <p:cNvSpPr>
              <a:spLocks noChangeAspect="1"/>
            </p:cNvSpPr>
            <p:nvPr/>
          </p:nvSpPr>
          <p:spPr>
            <a:xfrm>
              <a:off x="33528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6" name="Oval 375"/>
            <p:cNvSpPr>
              <a:spLocks noChangeAspect="1"/>
            </p:cNvSpPr>
            <p:nvPr/>
          </p:nvSpPr>
          <p:spPr>
            <a:xfrm>
              <a:off x="35052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7" name="Oval 376"/>
            <p:cNvSpPr>
              <a:spLocks noChangeAspect="1"/>
            </p:cNvSpPr>
            <p:nvPr/>
          </p:nvSpPr>
          <p:spPr>
            <a:xfrm>
              <a:off x="36576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8" name="Oval 377"/>
            <p:cNvSpPr>
              <a:spLocks noChangeAspect="1"/>
            </p:cNvSpPr>
            <p:nvPr/>
          </p:nvSpPr>
          <p:spPr>
            <a:xfrm>
              <a:off x="38100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79" name="Oval 378"/>
            <p:cNvSpPr>
              <a:spLocks noChangeAspect="1"/>
            </p:cNvSpPr>
            <p:nvPr/>
          </p:nvSpPr>
          <p:spPr>
            <a:xfrm>
              <a:off x="3505201"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0" name="Oval 379"/>
            <p:cNvSpPr>
              <a:spLocks noChangeAspect="1"/>
            </p:cNvSpPr>
            <p:nvPr/>
          </p:nvSpPr>
          <p:spPr>
            <a:xfrm>
              <a:off x="3505200"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1" name="Oval 380"/>
            <p:cNvSpPr>
              <a:spLocks noChangeAspect="1"/>
            </p:cNvSpPr>
            <p:nvPr/>
          </p:nvSpPr>
          <p:spPr>
            <a:xfrm>
              <a:off x="3657600"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2" name="Oval 381"/>
            <p:cNvSpPr>
              <a:spLocks noChangeAspect="1"/>
            </p:cNvSpPr>
            <p:nvPr/>
          </p:nvSpPr>
          <p:spPr>
            <a:xfrm>
              <a:off x="37338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3" name="Oval 382"/>
            <p:cNvSpPr>
              <a:spLocks noChangeAspect="1"/>
            </p:cNvSpPr>
            <p:nvPr/>
          </p:nvSpPr>
          <p:spPr>
            <a:xfrm>
              <a:off x="3886200" y="3352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4" name="Oval 383"/>
            <p:cNvSpPr>
              <a:spLocks noChangeAspect="1"/>
            </p:cNvSpPr>
            <p:nvPr/>
          </p:nvSpPr>
          <p:spPr>
            <a:xfrm>
              <a:off x="39624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5" name="Oval 384"/>
            <p:cNvSpPr>
              <a:spLocks noChangeAspect="1"/>
            </p:cNvSpPr>
            <p:nvPr/>
          </p:nvSpPr>
          <p:spPr>
            <a:xfrm>
              <a:off x="3505200"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6" name="Oval 385"/>
            <p:cNvSpPr>
              <a:spLocks noChangeAspect="1"/>
            </p:cNvSpPr>
            <p:nvPr/>
          </p:nvSpPr>
          <p:spPr>
            <a:xfrm>
              <a:off x="3505201"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7" name="Oval 386"/>
            <p:cNvSpPr>
              <a:spLocks noChangeAspect="1"/>
            </p:cNvSpPr>
            <p:nvPr/>
          </p:nvSpPr>
          <p:spPr>
            <a:xfrm>
              <a:off x="35052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8" name="Oval 387"/>
            <p:cNvSpPr>
              <a:spLocks noChangeAspect="1"/>
            </p:cNvSpPr>
            <p:nvPr/>
          </p:nvSpPr>
          <p:spPr>
            <a:xfrm>
              <a:off x="3657600"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89" name="Oval 388"/>
            <p:cNvSpPr>
              <a:spLocks noChangeAspect="1"/>
            </p:cNvSpPr>
            <p:nvPr/>
          </p:nvSpPr>
          <p:spPr>
            <a:xfrm>
              <a:off x="37338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0" name="Oval 389"/>
            <p:cNvSpPr>
              <a:spLocks noChangeAspect="1"/>
            </p:cNvSpPr>
            <p:nvPr/>
          </p:nvSpPr>
          <p:spPr>
            <a:xfrm>
              <a:off x="3810000" y="3505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1" name="Oval 390"/>
            <p:cNvSpPr>
              <a:spLocks noChangeAspect="1"/>
            </p:cNvSpPr>
            <p:nvPr/>
          </p:nvSpPr>
          <p:spPr>
            <a:xfrm>
              <a:off x="3962400"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2" name="Oval 391"/>
            <p:cNvSpPr>
              <a:spLocks noChangeAspect="1"/>
            </p:cNvSpPr>
            <p:nvPr/>
          </p:nvSpPr>
          <p:spPr>
            <a:xfrm>
              <a:off x="3505200" y="3200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3" name="Oval 392"/>
            <p:cNvSpPr>
              <a:spLocks noChangeAspect="1"/>
            </p:cNvSpPr>
            <p:nvPr/>
          </p:nvSpPr>
          <p:spPr>
            <a:xfrm>
              <a:off x="3733800" y="3276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4" name="Oval 393"/>
            <p:cNvSpPr>
              <a:spLocks noChangeAspect="1"/>
            </p:cNvSpPr>
            <p:nvPr/>
          </p:nvSpPr>
          <p:spPr>
            <a:xfrm>
              <a:off x="36576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5" name="Oval 394"/>
            <p:cNvSpPr>
              <a:spLocks noChangeAspect="1"/>
            </p:cNvSpPr>
            <p:nvPr/>
          </p:nvSpPr>
          <p:spPr>
            <a:xfrm>
              <a:off x="3886200" y="3124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6" name="Oval 395"/>
            <p:cNvSpPr>
              <a:spLocks noChangeAspect="1"/>
            </p:cNvSpPr>
            <p:nvPr/>
          </p:nvSpPr>
          <p:spPr>
            <a:xfrm>
              <a:off x="3810000"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7" name="Oval 396"/>
            <p:cNvSpPr>
              <a:spLocks noChangeAspect="1"/>
            </p:cNvSpPr>
            <p:nvPr/>
          </p:nvSpPr>
          <p:spPr>
            <a:xfrm>
              <a:off x="3886200"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8" name="Oval 397"/>
            <p:cNvSpPr>
              <a:spLocks noChangeAspect="1"/>
            </p:cNvSpPr>
            <p:nvPr/>
          </p:nvSpPr>
          <p:spPr>
            <a:xfrm>
              <a:off x="39624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99" name="Oval 398"/>
            <p:cNvSpPr>
              <a:spLocks noChangeAspect="1"/>
            </p:cNvSpPr>
            <p:nvPr/>
          </p:nvSpPr>
          <p:spPr>
            <a:xfrm>
              <a:off x="4114799"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0" name="Oval 399"/>
            <p:cNvSpPr>
              <a:spLocks noChangeAspect="1"/>
            </p:cNvSpPr>
            <p:nvPr/>
          </p:nvSpPr>
          <p:spPr>
            <a:xfrm>
              <a:off x="4267199"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1" name="Oval 400"/>
            <p:cNvSpPr>
              <a:spLocks noChangeAspect="1"/>
            </p:cNvSpPr>
            <p:nvPr/>
          </p:nvSpPr>
          <p:spPr>
            <a:xfrm>
              <a:off x="4419599"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2" name="Oval 401"/>
            <p:cNvSpPr>
              <a:spLocks noChangeAspect="1"/>
            </p:cNvSpPr>
            <p:nvPr/>
          </p:nvSpPr>
          <p:spPr>
            <a:xfrm>
              <a:off x="41148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3" name="Oval 402"/>
            <p:cNvSpPr>
              <a:spLocks noChangeAspect="1"/>
            </p:cNvSpPr>
            <p:nvPr/>
          </p:nvSpPr>
          <p:spPr>
            <a:xfrm>
              <a:off x="4114799"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4" name="Oval 403"/>
            <p:cNvSpPr>
              <a:spLocks noChangeAspect="1"/>
            </p:cNvSpPr>
            <p:nvPr/>
          </p:nvSpPr>
          <p:spPr>
            <a:xfrm>
              <a:off x="4267199"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5" name="Oval 404"/>
            <p:cNvSpPr>
              <a:spLocks noChangeAspect="1"/>
            </p:cNvSpPr>
            <p:nvPr/>
          </p:nvSpPr>
          <p:spPr>
            <a:xfrm>
              <a:off x="4343399"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6" name="Oval 405"/>
            <p:cNvSpPr>
              <a:spLocks noChangeAspect="1"/>
            </p:cNvSpPr>
            <p:nvPr/>
          </p:nvSpPr>
          <p:spPr>
            <a:xfrm>
              <a:off x="4495799" y="3352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7" name="Oval 406"/>
            <p:cNvSpPr>
              <a:spLocks noChangeAspect="1"/>
            </p:cNvSpPr>
            <p:nvPr/>
          </p:nvSpPr>
          <p:spPr>
            <a:xfrm>
              <a:off x="4571999"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8" name="Oval 407"/>
            <p:cNvSpPr>
              <a:spLocks noChangeAspect="1"/>
            </p:cNvSpPr>
            <p:nvPr/>
          </p:nvSpPr>
          <p:spPr>
            <a:xfrm>
              <a:off x="4114799"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09" name="Oval 408"/>
            <p:cNvSpPr>
              <a:spLocks noChangeAspect="1"/>
            </p:cNvSpPr>
            <p:nvPr/>
          </p:nvSpPr>
          <p:spPr>
            <a:xfrm>
              <a:off x="4114800"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0" name="Oval 409"/>
            <p:cNvSpPr>
              <a:spLocks noChangeAspect="1"/>
            </p:cNvSpPr>
            <p:nvPr/>
          </p:nvSpPr>
          <p:spPr>
            <a:xfrm>
              <a:off x="4114799"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1" name="Oval 410"/>
            <p:cNvSpPr>
              <a:spLocks noChangeAspect="1"/>
            </p:cNvSpPr>
            <p:nvPr/>
          </p:nvSpPr>
          <p:spPr>
            <a:xfrm>
              <a:off x="4267199"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2" name="Oval 411"/>
            <p:cNvSpPr>
              <a:spLocks noChangeAspect="1"/>
            </p:cNvSpPr>
            <p:nvPr/>
          </p:nvSpPr>
          <p:spPr>
            <a:xfrm>
              <a:off x="4343399"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3" name="Oval 412"/>
            <p:cNvSpPr>
              <a:spLocks noChangeAspect="1"/>
            </p:cNvSpPr>
            <p:nvPr/>
          </p:nvSpPr>
          <p:spPr>
            <a:xfrm>
              <a:off x="4419599" y="3505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4" name="Oval 413"/>
            <p:cNvSpPr>
              <a:spLocks noChangeAspect="1"/>
            </p:cNvSpPr>
            <p:nvPr/>
          </p:nvSpPr>
          <p:spPr>
            <a:xfrm>
              <a:off x="4571999"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5" name="Oval 414"/>
            <p:cNvSpPr>
              <a:spLocks noChangeAspect="1"/>
            </p:cNvSpPr>
            <p:nvPr/>
          </p:nvSpPr>
          <p:spPr>
            <a:xfrm>
              <a:off x="4114799" y="3200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6" name="Oval 415"/>
            <p:cNvSpPr>
              <a:spLocks noChangeAspect="1"/>
            </p:cNvSpPr>
            <p:nvPr/>
          </p:nvSpPr>
          <p:spPr>
            <a:xfrm>
              <a:off x="4343399" y="3276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7" name="Oval 416"/>
            <p:cNvSpPr>
              <a:spLocks noChangeAspect="1"/>
            </p:cNvSpPr>
            <p:nvPr/>
          </p:nvSpPr>
          <p:spPr>
            <a:xfrm>
              <a:off x="4267199"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8" name="Oval 417"/>
            <p:cNvSpPr>
              <a:spLocks noChangeAspect="1"/>
            </p:cNvSpPr>
            <p:nvPr/>
          </p:nvSpPr>
          <p:spPr>
            <a:xfrm>
              <a:off x="4495799" y="3124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19" name="Oval 418"/>
            <p:cNvSpPr>
              <a:spLocks noChangeAspect="1"/>
            </p:cNvSpPr>
            <p:nvPr/>
          </p:nvSpPr>
          <p:spPr>
            <a:xfrm>
              <a:off x="4419599"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0" name="Oval 419"/>
            <p:cNvSpPr>
              <a:spLocks noChangeAspect="1"/>
            </p:cNvSpPr>
            <p:nvPr/>
          </p:nvSpPr>
          <p:spPr>
            <a:xfrm>
              <a:off x="4495799"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1" name="Oval 420"/>
            <p:cNvSpPr>
              <a:spLocks noChangeAspect="1"/>
            </p:cNvSpPr>
            <p:nvPr/>
          </p:nvSpPr>
          <p:spPr>
            <a:xfrm>
              <a:off x="4571999"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2" name="Oval 421"/>
            <p:cNvSpPr>
              <a:spLocks noChangeAspect="1"/>
            </p:cNvSpPr>
            <p:nvPr/>
          </p:nvSpPr>
          <p:spPr>
            <a:xfrm>
              <a:off x="47244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3" name="Oval 422"/>
            <p:cNvSpPr>
              <a:spLocks noChangeAspect="1"/>
            </p:cNvSpPr>
            <p:nvPr/>
          </p:nvSpPr>
          <p:spPr>
            <a:xfrm>
              <a:off x="48768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4" name="Oval 423"/>
            <p:cNvSpPr>
              <a:spLocks noChangeAspect="1"/>
            </p:cNvSpPr>
            <p:nvPr/>
          </p:nvSpPr>
          <p:spPr>
            <a:xfrm>
              <a:off x="50292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5" name="Oval 424"/>
            <p:cNvSpPr>
              <a:spLocks noChangeAspect="1"/>
            </p:cNvSpPr>
            <p:nvPr/>
          </p:nvSpPr>
          <p:spPr>
            <a:xfrm>
              <a:off x="4724401"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6" name="Oval 425"/>
            <p:cNvSpPr>
              <a:spLocks noChangeAspect="1"/>
            </p:cNvSpPr>
            <p:nvPr/>
          </p:nvSpPr>
          <p:spPr>
            <a:xfrm>
              <a:off x="4724400"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7" name="Oval 426"/>
            <p:cNvSpPr>
              <a:spLocks noChangeAspect="1"/>
            </p:cNvSpPr>
            <p:nvPr/>
          </p:nvSpPr>
          <p:spPr>
            <a:xfrm>
              <a:off x="4876800"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8" name="Oval 427"/>
            <p:cNvSpPr>
              <a:spLocks noChangeAspect="1"/>
            </p:cNvSpPr>
            <p:nvPr/>
          </p:nvSpPr>
          <p:spPr>
            <a:xfrm>
              <a:off x="49530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29" name="Oval 428"/>
            <p:cNvSpPr>
              <a:spLocks noChangeAspect="1"/>
            </p:cNvSpPr>
            <p:nvPr/>
          </p:nvSpPr>
          <p:spPr>
            <a:xfrm>
              <a:off x="5105400" y="3352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0" name="Oval 429"/>
            <p:cNvSpPr>
              <a:spLocks noChangeAspect="1"/>
            </p:cNvSpPr>
            <p:nvPr/>
          </p:nvSpPr>
          <p:spPr>
            <a:xfrm>
              <a:off x="51816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1" name="Oval 430"/>
            <p:cNvSpPr>
              <a:spLocks noChangeAspect="1"/>
            </p:cNvSpPr>
            <p:nvPr/>
          </p:nvSpPr>
          <p:spPr>
            <a:xfrm>
              <a:off x="4724400" y="3048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2" name="Oval 431"/>
            <p:cNvSpPr>
              <a:spLocks noChangeAspect="1"/>
            </p:cNvSpPr>
            <p:nvPr/>
          </p:nvSpPr>
          <p:spPr>
            <a:xfrm>
              <a:off x="4724401"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3" name="Oval 432"/>
            <p:cNvSpPr>
              <a:spLocks noChangeAspect="1"/>
            </p:cNvSpPr>
            <p:nvPr/>
          </p:nvSpPr>
          <p:spPr>
            <a:xfrm>
              <a:off x="47244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4" name="Oval 433"/>
            <p:cNvSpPr>
              <a:spLocks noChangeAspect="1"/>
            </p:cNvSpPr>
            <p:nvPr/>
          </p:nvSpPr>
          <p:spPr>
            <a:xfrm>
              <a:off x="4876800"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5" name="Oval 434"/>
            <p:cNvSpPr>
              <a:spLocks noChangeAspect="1"/>
            </p:cNvSpPr>
            <p:nvPr/>
          </p:nvSpPr>
          <p:spPr>
            <a:xfrm>
              <a:off x="49530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6" name="Oval 435"/>
            <p:cNvSpPr>
              <a:spLocks noChangeAspect="1"/>
            </p:cNvSpPr>
            <p:nvPr/>
          </p:nvSpPr>
          <p:spPr>
            <a:xfrm>
              <a:off x="5029200" y="3505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7" name="Oval 436"/>
            <p:cNvSpPr>
              <a:spLocks noChangeAspect="1"/>
            </p:cNvSpPr>
            <p:nvPr/>
          </p:nvSpPr>
          <p:spPr>
            <a:xfrm>
              <a:off x="5181600"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8" name="Oval 437"/>
            <p:cNvSpPr>
              <a:spLocks noChangeAspect="1"/>
            </p:cNvSpPr>
            <p:nvPr/>
          </p:nvSpPr>
          <p:spPr>
            <a:xfrm>
              <a:off x="4724400" y="3200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39" name="Oval 438"/>
            <p:cNvSpPr>
              <a:spLocks noChangeAspect="1"/>
            </p:cNvSpPr>
            <p:nvPr/>
          </p:nvSpPr>
          <p:spPr>
            <a:xfrm>
              <a:off x="4953000" y="3276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0" name="Oval 439"/>
            <p:cNvSpPr>
              <a:spLocks noChangeAspect="1"/>
            </p:cNvSpPr>
            <p:nvPr/>
          </p:nvSpPr>
          <p:spPr>
            <a:xfrm>
              <a:off x="48768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1" name="Oval 440"/>
            <p:cNvSpPr>
              <a:spLocks noChangeAspect="1"/>
            </p:cNvSpPr>
            <p:nvPr/>
          </p:nvSpPr>
          <p:spPr>
            <a:xfrm>
              <a:off x="5105400" y="3124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2" name="Oval 441"/>
            <p:cNvSpPr>
              <a:spLocks noChangeAspect="1"/>
            </p:cNvSpPr>
            <p:nvPr/>
          </p:nvSpPr>
          <p:spPr>
            <a:xfrm>
              <a:off x="5029200"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3" name="Oval 442"/>
            <p:cNvSpPr>
              <a:spLocks noChangeAspect="1"/>
            </p:cNvSpPr>
            <p:nvPr/>
          </p:nvSpPr>
          <p:spPr>
            <a:xfrm>
              <a:off x="5105400"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4" name="Oval 443"/>
            <p:cNvSpPr>
              <a:spLocks noChangeAspect="1"/>
            </p:cNvSpPr>
            <p:nvPr/>
          </p:nvSpPr>
          <p:spPr>
            <a:xfrm>
              <a:off x="5181600"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5" name="Oval 444"/>
            <p:cNvSpPr>
              <a:spLocks noChangeAspect="1"/>
            </p:cNvSpPr>
            <p:nvPr/>
          </p:nvSpPr>
          <p:spPr>
            <a:xfrm>
              <a:off x="5257801"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6" name="Oval 445"/>
            <p:cNvSpPr>
              <a:spLocks noChangeAspect="1"/>
            </p:cNvSpPr>
            <p:nvPr/>
          </p:nvSpPr>
          <p:spPr>
            <a:xfrm>
              <a:off x="5181601"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7" name="Oval 446"/>
            <p:cNvSpPr>
              <a:spLocks noChangeAspect="1"/>
            </p:cNvSpPr>
            <p:nvPr/>
          </p:nvSpPr>
          <p:spPr>
            <a:xfrm>
              <a:off x="5334001" y="3352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8" name="Oval 447"/>
            <p:cNvSpPr>
              <a:spLocks noChangeAspect="1"/>
            </p:cNvSpPr>
            <p:nvPr/>
          </p:nvSpPr>
          <p:spPr>
            <a:xfrm>
              <a:off x="5410201"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49" name="Oval 448"/>
            <p:cNvSpPr>
              <a:spLocks noChangeAspect="1"/>
            </p:cNvSpPr>
            <p:nvPr/>
          </p:nvSpPr>
          <p:spPr>
            <a:xfrm>
              <a:off x="5181601"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50" name="Oval 449"/>
            <p:cNvSpPr>
              <a:spLocks noChangeAspect="1"/>
            </p:cNvSpPr>
            <p:nvPr/>
          </p:nvSpPr>
          <p:spPr>
            <a:xfrm>
              <a:off x="5257801" y="3505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51" name="Oval 450"/>
            <p:cNvSpPr>
              <a:spLocks noChangeAspect="1"/>
            </p:cNvSpPr>
            <p:nvPr/>
          </p:nvSpPr>
          <p:spPr>
            <a:xfrm>
              <a:off x="5410201" y="3581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52" name="Oval 451"/>
            <p:cNvSpPr>
              <a:spLocks noChangeAspect="1"/>
            </p:cNvSpPr>
            <p:nvPr/>
          </p:nvSpPr>
          <p:spPr>
            <a:xfrm>
              <a:off x="5181601" y="3276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53" name="Oval 452"/>
            <p:cNvSpPr>
              <a:spLocks noChangeAspect="1"/>
            </p:cNvSpPr>
            <p:nvPr/>
          </p:nvSpPr>
          <p:spPr>
            <a:xfrm>
              <a:off x="5334001" y="3124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54" name="Oval 453"/>
            <p:cNvSpPr>
              <a:spLocks noChangeAspect="1"/>
            </p:cNvSpPr>
            <p:nvPr/>
          </p:nvSpPr>
          <p:spPr>
            <a:xfrm>
              <a:off x="5257801" y="3657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55" name="Oval 454"/>
            <p:cNvSpPr>
              <a:spLocks noChangeAspect="1"/>
            </p:cNvSpPr>
            <p:nvPr/>
          </p:nvSpPr>
          <p:spPr>
            <a:xfrm>
              <a:off x="5334001"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56" name="Oval 455"/>
            <p:cNvSpPr>
              <a:spLocks noChangeAspect="1"/>
            </p:cNvSpPr>
            <p:nvPr/>
          </p:nvSpPr>
          <p:spPr>
            <a:xfrm>
              <a:off x="5410201" y="2895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sp>
        <p:nvSpPr>
          <p:cNvPr id="2" name="Title 1"/>
          <p:cNvSpPr>
            <a:spLocks noGrp="1"/>
          </p:cNvSpPr>
          <p:nvPr>
            <p:ph type="title"/>
          </p:nvPr>
        </p:nvSpPr>
        <p:spPr/>
        <p:txBody>
          <a:bodyPr>
            <a:normAutofit fontScale="90000"/>
          </a:bodyPr>
          <a:lstStyle/>
          <a:p>
            <a:r>
              <a:rPr lang="en-US" dirty="0" smtClean="0"/>
              <a:t>Abnormal Calcium Signaling During Atrial Fibrillation</a:t>
            </a:r>
            <a:endParaRPr lang="en-US" dirty="0"/>
          </a:p>
        </p:txBody>
      </p:sp>
      <p:sp>
        <p:nvSpPr>
          <p:cNvPr id="26" name="TextBox 25"/>
          <p:cNvSpPr txBox="1"/>
          <p:nvPr/>
        </p:nvSpPr>
        <p:spPr>
          <a:xfrm>
            <a:off x="1600200" y="6260068"/>
            <a:ext cx="973343" cy="369332"/>
          </a:xfrm>
          <a:prstGeom prst="rect">
            <a:avLst/>
          </a:prstGeom>
          <a:noFill/>
        </p:spPr>
        <p:txBody>
          <a:bodyPr wrap="none" rtlCol="0">
            <a:spAutoFit/>
          </a:bodyPr>
          <a:lstStyle/>
          <a:p>
            <a:pPr algn="ctr"/>
            <a:r>
              <a:rPr lang="en-US" dirty="0" smtClean="0"/>
              <a:t>T tubule</a:t>
            </a:r>
            <a:endParaRPr lang="en-US" dirty="0"/>
          </a:p>
        </p:txBody>
      </p:sp>
      <p:sp>
        <p:nvSpPr>
          <p:cNvPr id="15" name="Oval 14"/>
          <p:cNvSpPr>
            <a:spLocks noChangeAspect="1"/>
          </p:cNvSpPr>
          <p:nvPr/>
        </p:nvSpPr>
        <p:spPr>
          <a:xfrm>
            <a:off x="43434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6" name="Oval 15"/>
          <p:cNvSpPr>
            <a:spLocks noChangeAspect="1"/>
          </p:cNvSpPr>
          <p:nvPr/>
        </p:nvSpPr>
        <p:spPr>
          <a:xfrm>
            <a:off x="5029200" y="35433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7" name="Oval 16"/>
          <p:cNvSpPr>
            <a:spLocks noChangeAspect="1"/>
          </p:cNvSpPr>
          <p:nvPr/>
        </p:nvSpPr>
        <p:spPr>
          <a:xfrm>
            <a:off x="56388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8" name="Oval 17"/>
          <p:cNvSpPr>
            <a:spLocks noChangeAspect="1"/>
          </p:cNvSpPr>
          <p:nvPr/>
        </p:nvSpPr>
        <p:spPr>
          <a:xfrm>
            <a:off x="4572000" y="35433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9" name="Oval 18"/>
          <p:cNvSpPr>
            <a:spLocks noChangeAspect="1"/>
          </p:cNvSpPr>
          <p:nvPr/>
        </p:nvSpPr>
        <p:spPr>
          <a:xfrm>
            <a:off x="6248401"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0" name="Oval 19"/>
          <p:cNvSpPr>
            <a:spLocks noChangeAspect="1"/>
          </p:cNvSpPr>
          <p:nvPr/>
        </p:nvSpPr>
        <p:spPr>
          <a:xfrm>
            <a:off x="53340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1" name="Oval 20"/>
          <p:cNvSpPr>
            <a:spLocks noChangeAspect="1"/>
          </p:cNvSpPr>
          <p:nvPr/>
        </p:nvSpPr>
        <p:spPr>
          <a:xfrm>
            <a:off x="48006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2" name="Oval 21"/>
          <p:cNvSpPr>
            <a:spLocks noChangeAspect="1"/>
          </p:cNvSpPr>
          <p:nvPr/>
        </p:nvSpPr>
        <p:spPr>
          <a:xfrm>
            <a:off x="48006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3" name="Oval 22"/>
          <p:cNvSpPr>
            <a:spLocks noChangeAspect="1"/>
          </p:cNvSpPr>
          <p:nvPr/>
        </p:nvSpPr>
        <p:spPr>
          <a:xfrm>
            <a:off x="51054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4" name="Oval 23"/>
          <p:cNvSpPr>
            <a:spLocks noChangeAspect="1"/>
          </p:cNvSpPr>
          <p:nvPr/>
        </p:nvSpPr>
        <p:spPr>
          <a:xfrm>
            <a:off x="52578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5" name="Oval 24"/>
          <p:cNvSpPr>
            <a:spLocks noChangeAspect="1"/>
          </p:cNvSpPr>
          <p:nvPr/>
        </p:nvSpPr>
        <p:spPr>
          <a:xfrm>
            <a:off x="5638800" y="3733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7" name="Oval 26"/>
          <p:cNvSpPr>
            <a:spLocks noChangeAspect="1"/>
          </p:cNvSpPr>
          <p:nvPr/>
        </p:nvSpPr>
        <p:spPr>
          <a:xfrm>
            <a:off x="4343400" y="3238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0" name="Oval 29"/>
          <p:cNvSpPr>
            <a:spLocks noChangeAspect="1"/>
          </p:cNvSpPr>
          <p:nvPr/>
        </p:nvSpPr>
        <p:spPr>
          <a:xfrm>
            <a:off x="5943600" y="3429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1" name="Oval 30"/>
          <p:cNvSpPr>
            <a:spLocks noChangeAspect="1"/>
          </p:cNvSpPr>
          <p:nvPr/>
        </p:nvSpPr>
        <p:spPr>
          <a:xfrm>
            <a:off x="6248401" y="3810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2" name="Oval 31"/>
          <p:cNvSpPr>
            <a:spLocks noChangeAspect="1"/>
          </p:cNvSpPr>
          <p:nvPr/>
        </p:nvSpPr>
        <p:spPr>
          <a:xfrm>
            <a:off x="59436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14" name="TextBox 113"/>
          <p:cNvSpPr txBox="1"/>
          <p:nvPr/>
        </p:nvSpPr>
        <p:spPr>
          <a:xfrm>
            <a:off x="4076700" y="2907268"/>
            <a:ext cx="2514600" cy="369332"/>
          </a:xfrm>
          <a:prstGeom prst="rect">
            <a:avLst/>
          </a:prstGeom>
          <a:noFill/>
        </p:spPr>
        <p:txBody>
          <a:bodyPr wrap="square" rtlCol="0">
            <a:spAutoFit/>
          </a:bodyPr>
          <a:lstStyle/>
          <a:p>
            <a:r>
              <a:rPr lang="en-US" dirty="0" err="1" smtClean="0"/>
              <a:t>Sarcoplasmic</a:t>
            </a:r>
            <a:r>
              <a:rPr lang="en-US" dirty="0" smtClean="0"/>
              <a:t> Reticulum</a:t>
            </a:r>
            <a:endParaRPr lang="en-US" dirty="0"/>
          </a:p>
        </p:txBody>
      </p:sp>
      <p:sp>
        <p:nvSpPr>
          <p:cNvPr id="206" name="TextBox 205"/>
          <p:cNvSpPr txBox="1"/>
          <p:nvPr/>
        </p:nvSpPr>
        <p:spPr>
          <a:xfrm>
            <a:off x="2438400" y="1600200"/>
            <a:ext cx="6400800" cy="369332"/>
          </a:xfrm>
          <a:prstGeom prst="rect">
            <a:avLst/>
          </a:prstGeom>
          <a:noFill/>
        </p:spPr>
        <p:txBody>
          <a:bodyPr wrap="square" rtlCol="0">
            <a:spAutoFit/>
          </a:bodyPr>
          <a:lstStyle/>
          <a:p>
            <a:pPr algn="ctr"/>
            <a:r>
              <a:rPr lang="en-US" dirty="0" err="1" smtClean="0"/>
              <a:t>Cardiomyocyte</a:t>
            </a:r>
            <a:endParaRPr lang="en-US" dirty="0"/>
          </a:p>
        </p:txBody>
      </p:sp>
      <p:grpSp>
        <p:nvGrpSpPr>
          <p:cNvPr id="36" name="Group 8"/>
          <p:cNvGrpSpPr>
            <a:grpSpLocks noChangeAspect="1"/>
          </p:cNvGrpSpPr>
          <p:nvPr/>
        </p:nvGrpSpPr>
        <p:grpSpPr>
          <a:xfrm>
            <a:off x="1143000" y="1554874"/>
            <a:ext cx="533400" cy="360768"/>
            <a:chOff x="3124200" y="2443655"/>
            <a:chExt cx="4611414" cy="3118945"/>
          </a:xfrm>
        </p:grpSpPr>
        <p:cxnSp>
          <p:nvCxnSpPr>
            <p:cNvPr id="5" name="Straight Connector 4"/>
            <p:cNvCxnSpPr/>
            <p:nvPr/>
          </p:nvCxnSpPr>
          <p:spPr>
            <a:xfrm rot="10800000">
              <a:off x="3124200" y="5491655"/>
              <a:ext cx="11430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oup 7"/>
            <p:cNvGrpSpPr/>
            <p:nvPr/>
          </p:nvGrpSpPr>
          <p:grpSpPr>
            <a:xfrm>
              <a:off x="4267200" y="2443655"/>
              <a:ext cx="3468414" cy="3118945"/>
              <a:chOff x="4267200" y="2443655"/>
              <a:chExt cx="3468414" cy="3118945"/>
            </a:xfrm>
          </p:grpSpPr>
          <p:cxnSp>
            <p:nvCxnSpPr>
              <p:cNvPr id="6" name="Straight Connector 5"/>
              <p:cNvCxnSpPr/>
              <p:nvPr/>
            </p:nvCxnSpPr>
            <p:spPr>
              <a:xfrm rot="5400000" flipH="1" flipV="1">
                <a:off x="2743200" y="3967655"/>
                <a:ext cx="30480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4267200" y="2443655"/>
                <a:ext cx="3468414" cy="3118945"/>
              </a:xfrm>
              <a:custGeom>
                <a:avLst/>
                <a:gdLst>
                  <a:gd name="connsiteX0" fmla="*/ 0 w 3468414"/>
                  <a:gd name="connsiteY0" fmla="*/ 0 h 3118945"/>
                  <a:gd name="connsiteX1" fmla="*/ 94593 w 3468414"/>
                  <a:gd name="connsiteY1" fmla="*/ 236483 h 3118945"/>
                  <a:gd name="connsiteX2" fmla="*/ 551793 w 3468414"/>
                  <a:gd name="connsiteY2" fmla="*/ 472966 h 3118945"/>
                  <a:gd name="connsiteX3" fmla="*/ 819807 w 3468414"/>
                  <a:gd name="connsiteY3" fmla="*/ 646387 h 3118945"/>
                  <a:gd name="connsiteX4" fmla="*/ 1040524 w 3468414"/>
                  <a:gd name="connsiteY4" fmla="*/ 882869 h 3118945"/>
                  <a:gd name="connsiteX5" fmla="*/ 1277007 w 3468414"/>
                  <a:gd name="connsiteY5" fmla="*/ 1261242 h 3118945"/>
                  <a:gd name="connsiteX6" fmla="*/ 1592317 w 3468414"/>
                  <a:gd name="connsiteY6" fmla="*/ 2049518 h 3118945"/>
                  <a:gd name="connsiteX7" fmla="*/ 1828800 w 3468414"/>
                  <a:gd name="connsiteY7" fmla="*/ 2506718 h 3118945"/>
                  <a:gd name="connsiteX8" fmla="*/ 2175642 w 3468414"/>
                  <a:gd name="connsiteY8" fmla="*/ 2900856 h 3118945"/>
                  <a:gd name="connsiteX9" fmla="*/ 2680138 w 3468414"/>
                  <a:gd name="connsiteY9" fmla="*/ 3090042 h 3118945"/>
                  <a:gd name="connsiteX10" fmla="*/ 3468414 w 3468414"/>
                  <a:gd name="connsiteY10" fmla="*/ 3074276 h 31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8414" h="3118945">
                    <a:moveTo>
                      <a:pt x="0" y="0"/>
                    </a:moveTo>
                    <a:cubicBezTo>
                      <a:pt x="1314" y="78827"/>
                      <a:pt x="2628" y="157655"/>
                      <a:pt x="94593" y="236483"/>
                    </a:cubicBezTo>
                    <a:cubicBezTo>
                      <a:pt x="186558" y="315311"/>
                      <a:pt x="430924" y="404649"/>
                      <a:pt x="551793" y="472966"/>
                    </a:cubicBezTo>
                    <a:cubicBezTo>
                      <a:pt x="672662" y="541283"/>
                      <a:pt x="738352" y="578070"/>
                      <a:pt x="819807" y="646387"/>
                    </a:cubicBezTo>
                    <a:cubicBezTo>
                      <a:pt x="901262" y="714704"/>
                      <a:pt x="964324" y="780393"/>
                      <a:pt x="1040524" y="882869"/>
                    </a:cubicBezTo>
                    <a:cubicBezTo>
                      <a:pt x="1116724" y="985345"/>
                      <a:pt x="1185042" y="1066801"/>
                      <a:pt x="1277007" y="1261242"/>
                    </a:cubicBezTo>
                    <a:cubicBezTo>
                      <a:pt x="1368972" y="1455683"/>
                      <a:pt x="1500352" y="1841939"/>
                      <a:pt x="1592317" y="2049518"/>
                    </a:cubicBezTo>
                    <a:cubicBezTo>
                      <a:pt x="1684283" y="2257097"/>
                      <a:pt x="1731579" y="2364828"/>
                      <a:pt x="1828800" y="2506718"/>
                    </a:cubicBezTo>
                    <a:cubicBezTo>
                      <a:pt x="1926021" y="2648608"/>
                      <a:pt x="2033752" y="2803635"/>
                      <a:pt x="2175642" y="2900856"/>
                    </a:cubicBezTo>
                    <a:cubicBezTo>
                      <a:pt x="2317532" y="2998077"/>
                      <a:pt x="2464676" y="3061139"/>
                      <a:pt x="2680138" y="3090042"/>
                    </a:cubicBezTo>
                    <a:cubicBezTo>
                      <a:pt x="2895600" y="3118945"/>
                      <a:pt x="3182007" y="3096610"/>
                      <a:pt x="3468414" y="3074276"/>
                    </a:cubicBezTo>
                  </a:path>
                </a:pathLst>
              </a:cu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46" name="Oval 145"/>
          <p:cNvSpPr>
            <a:spLocks noChangeAspect="1"/>
          </p:cNvSpPr>
          <p:nvPr/>
        </p:nvSpPr>
        <p:spPr>
          <a:xfrm>
            <a:off x="1981200" y="4495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47" name="Oval 146"/>
          <p:cNvSpPr>
            <a:spLocks noChangeAspect="1"/>
          </p:cNvSpPr>
          <p:nvPr/>
        </p:nvSpPr>
        <p:spPr>
          <a:xfrm>
            <a:off x="2057400" y="2209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48" name="Oval 147"/>
          <p:cNvSpPr>
            <a:spLocks noChangeAspect="1"/>
          </p:cNvSpPr>
          <p:nvPr/>
        </p:nvSpPr>
        <p:spPr>
          <a:xfrm>
            <a:off x="1981200" y="403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49" name="Oval 148"/>
          <p:cNvSpPr>
            <a:spLocks noChangeAspect="1"/>
          </p:cNvSpPr>
          <p:nvPr/>
        </p:nvSpPr>
        <p:spPr>
          <a:xfrm>
            <a:off x="2057401" y="2971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nvGrpSpPr>
          <p:cNvPr id="255" name="Group 209"/>
          <p:cNvGrpSpPr/>
          <p:nvPr/>
        </p:nvGrpSpPr>
        <p:grpSpPr>
          <a:xfrm>
            <a:off x="6400800" y="3334513"/>
            <a:ext cx="1524000" cy="609600"/>
            <a:chOff x="6400800" y="3334513"/>
            <a:chExt cx="1524000" cy="609600"/>
          </a:xfrm>
        </p:grpSpPr>
        <p:sp>
          <p:nvSpPr>
            <p:cNvPr id="207" name="Can 206"/>
            <p:cNvSpPr/>
            <p:nvPr/>
          </p:nvSpPr>
          <p:spPr>
            <a:xfrm rot="5400000" flipH="1">
              <a:off x="6629399" y="3182112"/>
              <a:ext cx="609600" cy="914401"/>
            </a:xfrm>
            <a:prstGeom prst="can">
              <a:avLst/>
            </a:prstGeom>
            <a:gradFill flip="none" rotWithShape="1">
              <a:gsLst>
                <a:gs pos="0">
                  <a:schemeClr val="accent6"/>
                </a:gs>
                <a:gs pos="100000">
                  <a:schemeClr val="accent6"/>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p:cNvSpPr txBox="1"/>
            <p:nvPr/>
          </p:nvSpPr>
          <p:spPr>
            <a:xfrm>
              <a:off x="6400800" y="3454646"/>
              <a:ext cx="1524000" cy="369332"/>
            </a:xfrm>
            <a:prstGeom prst="rect">
              <a:avLst/>
            </a:prstGeom>
            <a:noFill/>
          </p:spPr>
          <p:txBody>
            <a:bodyPr wrap="square" rtlCol="0">
              <a:spAutoFit/>
            </a:bodyPr>
            <a:lstStyle/>
            <a:p>
              <a:r>
                <a:rPr lang="en-US" dirty="0" smtClean="0"/>
                <a:t>ATPase</a:t>
              </a:r>
              <a:endParaRPr lang="en-US" dirty="0"/>
            </a:p>
          </p:txBody>
        </p:sp>
      </p:grpSp>
      <p:grpSp>
        <p:nvGrpSpPr>
          <p:cNvPr id="457" name="Group 8"/>
          <p:cNvGrpSpPr>
            <a:grpSpLocks noChangeAspect="1"/>
          </p:cNvGrpSpPr>
          <p:nvPr/>
        </p:nvGrpSpPr>
        <p:grpSpPr>
          <a:xfrm>
            <a:off x="1143000" y="1544232"/>
            <a:ext cx="533400" cy="360768"/>
            <a:chOff x="3124200" y="2443655"/>
            <a:chExt cx="4611414" cy="3118945"/>
          </a:xfrm>
        </p:grpSpPr>
        <p:cxnSp>
          <p:nvCxnSpPr>
            <p:cNvPr id="458" name="Straight Connector 457"/>
            <p:cNvCxnSpPr/>
            <p:nvPr/>
          </p:nvCxnSpPr>
          <p:spPr>
            <a:xfrm rot="10800000">
              <a:off x="3124200" y="5491655"/>
              <a:ext cx="11430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9" name="Group 7"/>
            <p:cNvGrpSpPr/>
            <p:nvPr/>
          </p:nvGrpSpPr>
          <p:grpSpPr>
            <a:xfrm>
              <a:off x="4267200" y="2443655"/>
              <a:ext cx="3468414" cy="3118945"/>
              <a:chOff x="4267200" y="2443655"/>
              <a:chExt cx="3468414" cy="3118945"/>
            </a:xfrm>
          </p:grpSpPr>
          <p:cxnSp>
            <p:nvCxnSpPr>
              <p:cNvPr id="460" name="Straight Connector 459"/>
              <p:cNvCxnSpPr/>
              <p:nvPr/>
            </p:nvCxnSpPr>
            <p:spPr>
              <a:xfrm rot="5400000" flipH="1" flipV="1">
                <a:off x="2743200" y="3967655"/>
                <a:ext cx="30480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61" name="Freeform 460"/>
              <p:cNvSpPr/>
              <p:nvPr/>
            </p:nvSpPr>
            <p:spPr>
              <a:xfrm>
                <a:off x="4267200" y="2443655"/>
                <a:ext cx="3468414" cy="3118945"/>
              </a:xfrm>
              <a:custGeom>
                <a:avLst/>
                <a:gdLst>
                  <a:gd name="connsiteX0" fmla="*/ 0 w 3468414"/>
                  <a:gd name="connsiteY0" fmla="*/ 0 h 3118945"/>
                  <a:gd name="connsiteX1" fmla="*/ 94593 w 3468414"/>
                  <a:gd name="connsiteY1" fmla="*/ 236483 h 3118945"/>
                  <a:gd name="connsiteX2" fmla="*/ 551793 w 3468414"/>
                  <a:gd name="connsiteY2" fmla="*/ 472966 h 3118945"/>
                  <a:gd name="connsiteX3" fmla="*/ 819807 w 3468414"/>
                  <a:gd name="connsiteY3" fmla="*/ 646387 h 3118945"/>
                  <a:gd name="connsiteX4" fmla="*/ 1040524 w 3468414"/>
                  <a:gd name="connsiteY4" fmla="*/ 882869 h 3118945"/>
                  <a:gd name="connsiteX5" fmla="*/ 1277007 w 3468414"/>
                  <a:gd name="connsiteY5" fmla="*/ 1261242 h 3118945"/>
                  <a:gd name="connsiteX6" fmla="*/ 1592317 w 3468414"/>
                  <a:gd name="connsiteY6" fmla="*/ 2049518 h 3118945"/>
                  <a:gd name="connsiteX7" fmla="*/ 1828800 w 3468414"/>
                  <a:gd name="connsiteY7" fmla="*/ 2506718 h 3118945"/>
                  <a:gd name="connsiteX8" fmla="*/ 2175642 w 3468414"/>
                  <a:gd name="connsiteY8" fmla="*/ 2900856 h 3118945"/>
                  <a:gd name="connsiteX9" fmla="*/ 2680138 w 3468414"/>
                  <a:gd name="connsiteY9" fmla="*/ 3090042 h 3118945"/>
                  <a:gd name="connsiteX10" fmla="*/ 3468414 w 3468414"/>
                  <a:gd name="connsiteY10" fmla="*/ 3074276 h 311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8414" h="3118945">
                    <a:moveTo>
                      <a:pt x="0" y="0"/>
                    </a:moveTo>
                    <a:cubicBezTo>
                      <a:pt x="1314" y="78827"/>
                      <a:pt x="2628" y="157655"/>
                      <a:pt x="94593" y="236483"/>
                    </a:cubicBezTo>
                    <a:cubicBezTo>
                      <a:pt x="186558" y="315311"/>
                      <a:pt x="430924" y="404649"/>
                      <a:pt x="551793" y="472966"/>
                    </a:cubicBezTo>
                    <a:cubicBezTo>
                      <a:pt x="672662" y="541283"/>
                      <a:pt x="738352" y="578070"/>
                      <a:pt x="819807" y="646387"/>
                    </a:cubicBezTo>
                    <a:cubicBezTo>
                      <a:pt x="901262" y="714704"/>
                      <a:pt x="964324" y="780393"/>
                      <a:pt x="1040524" y="882869"/>
                    </a:cubicBezTo>
                    <a:cubicBezTo>
                      <a:pt x="1116724" y="985345"/>
                      <a:pt x="1185042" y="1066801"/>
                      <a:pt x="1277007" y="1261242"/>
                    </a:cubicBezTo>
                    <a:cubicBezTo>
                      <a:pt x="1368972" y="1455683"/>
                      <a:pt x="1500352" y="1841939"/>
                      <a:pt x="1592317" y="2049518"/>
                    </a:cubicBezTo>
                    <a:cubicBezTo>
                      <a:pt x="1684283" y="2257097"/>
                      <a:pt x="1731579" y="2364828"/>
                      <a:pt x="1828800" y="2506718"/>
                    </a:cubicBezTo>
                    <a:cubicBezTo>
                      <a:pt x="1926021" y="2648608"/>
                      <a:pt x="2033752" y="2803635"/>
                      <a:pt x="2175642" y="2900856"/>
                    </a:cubicBezTo>
                    <a:cubicBezTo>
                      <a:pt x="2317532" y="2998077"/>
                      <a:pt x="2464676" y="3061139"/>
                      <a:pt x="2680138" y="3090042"/>
                    </a:cubicBezTo>
                    <a:cubicBezTo>
                      <a:pt x="2895600" y="3118945"/>
                      <a:pt x="3182007" y="3096610"/>
                      <a:pt x="3468414" y="3074276"/>
                    </a:cubicBezTo>
                  </a:path>
                </a:pathLst>
              </a:cu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66" name="Oval 465"/>
          <p:cNvSpPr>
            <a:spLocks noChangeAspect="1"/>
          </p:cNvSpPr>
          <p:nvPr/>
        </p:nvSpPr>
        <p:spPr>
          <a:xfrm>
            <a:off x="6248400" y="3200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67" name="Oval 466"/>
          <p:cNvSpPr>
            <a:spLocks noChangeAspect="1"/>
          </p:cNvSpPr>
          <p:nvPr/>
        </p:nvSpPr>
        <p:spPr>
          <a:xfrm>
            <a:off x="4267200" y="4000501"/>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68" name="Oval 467"/>
          <p:cNvSpPr>
            <a:spLocks noChangeAspect="1"/>
          </p:cNvSpPr>
          <p:nvPr/>
        </p:nvSpPr>
        <p:spPr>
          <a:xfrm>
            <a:off x="45720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69" name="Oval 468"/>
          <p:cNvSpPr>
            <a:spLocks noChangeAspect="1"/>
          </p:cNvSpPr>
          <p:nvPr/>
        </p:nvSpPr>
        <p:spPr>
          <a:xfrm>
            <a:off x="6096000" y="3886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0" name="Oval 469"/>
          <p:cNvSpPr>
            <a:spLocks noChangeAspect="1"/>
          </p:cNvSpPr>
          <p:nvPr/>
        </p:nvSpPr>
        <p:spPr>
          <a:xfrm>
            <a:off x="5334000" y="3200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1" name="Oval 470"/>
          <p:cNvSpPr>
            <a:spLocks noChangeAspect="1"/>
          </p:cNvSpPr>
          <p:nvPr/>
        </p:nvSpPr>
        <p:spPr>
          <a:xfrm>
            <a:off x="4953000" y="3276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4" name="Oval 473"/>
          <p:cNvSpPr>
            <a:spLocks noChangeAspect="1"/>
          </p:cNvSpPr>
          <p:nvPr/>
        </p:nvSpPr>
        <p:spPr>
          <a:xfrm>
            <a:off x="8686800" y="2286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5" name="Oval 474"/>
          <p:cNvSpPr>
            <a:spLocks noChangeAspect="1"/>
          </p:cNvSpPr>
          <p:nvPr/>
        </p:nvSpPr>
        <p:spPr>
          <a:xfrm>
            <a:off x="8686800" y="11430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6" name="Oval 475"/>
          <p:cNvSpPr>
            <a:spLocks noChangeAspect="1"/>
          </p:cNvSpPr>
          <p:nvPr/>
        </p:nvSpPr>
        <p:spPr>
          <a:xfrm>
            <a:off x="8458200" y="9144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7" name="Oval 476"/>
          <p:cNvSpPr>
            <a:spLocks noChangeAspect="1"/>
          </p:cNvSpPr>
          <p:nvPr/>
        </p:nvSpPr>
        <p:spPr>
          <a:xfrm>
            <a:off x="8305800" y="2286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8" name="Oval 477"/>
          <p:cNvSpPr>
            <a:spLocks noChangeAspect="1"/>
          </p:cNvSpPr>
          <p:nvPr/>
        </p:nvSpPr>
        <p:spPr>
          <a:xfrm>
            <a:off x="8686800" y="6096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79" name="Oval 478"/>
          <p:cNvSpPr>
            <a:spLocks noChangeAspect="1"/>
          </p:cNvSpPr>
          <p:nvPr/>
        </p:nvSpPr>
        <p:spPr>
          <a:xfrm>
            <a:off x="8229600" y="533400"/>
            <a:ext cx="228599" cy="266699"/>
          </a:xfrm>
          <a:prstGeom prst="ellipse">
            <a:avLst/>
          </a:prstGeom>
          <a:gradFill flip="none" rotWithShape="1">
            <a:gsLst>
              <a:gs pos="0">
                <a:schemeClr val="bg1"/>
              </a:gs>
              <a:gs pos="74000">
                <a:srgbClr val="00B050"/>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nvGrpSpPr>
          <p:cNvPr id="254" name="Group 212"/>
          <p:cNvGrpSpPr/>
          <p:nvPr/>
        </p:nvGrpSpPr>
        <p:grpSpPr>
          <a:xfrm>
            <a:off x="3352800" y="3334513"/>
            <a:ext cx="990600" cy="609600"/>
            <a:chOff x="3352800" y="3334513"/>
            <a:chExt cx="990600" cy="609600"/>
          </a:xfrm>
        </p:grpSpPr>
        <p:sp>
          <p:nvSpPr>
            <p:cNvPr id="14" name="Can 13"/>
            <p:cNvSpPr/>
            <p:nvPr/>
          </p:nvSpPr>
          <p:spPr>
            <a:xfrm rot="16200000">
              <a:off x="3505201" y="3182112"/>
              <a:ext cx="609600" cy="914401"/>
            </a:xfrm>
            <a:prstGeom prst="can">
              <a:avLst/>
            </a:prstGeom>
            <a:gradFill flip="none" rotWithShape="1">
              <a:gsLst>
                <a:gs pos="0">
                  <a:schemeClr val="accent5"/>
                </a:gs>
                <a:gs pos="100000">
                  <a:schemeClr val="accent5"/>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29000" y="3454646"/>
              <a:ext cx="914400" cy="369332"/>
            </a:xfrm>
            <a:prstGeom prst="rect">
              <a:avLst/>
            </a:prstGeom>
            <a:noFill/>
          </p:spPr>
          <p:txBody>
            <a:bodyPr wrap="square" rtlCol="0">
              <a:spAutoFit/>
            </a:bodyPr>
            <a:lstStyle/>
            <a:p>
              <a:pPr algn="ctr"/>
              <a:r>
                <a:rPr lang="en-US" dirty="0" err="1" smtClean="0"/>
                <a:t>RyR</a:t>
              </a:r>
              <a:endParaRPr lang="en-US" dirty="0"/>
            </a:p>
          </p:txBody>
        </p:sp>
      </p:grpSp>
      <p:sp>
        <p:nvSpPr>
          <p:cNvPr id="150" name="Oval 149"/>
          <p:cNvSpPr>
            <a:spLocks noChangeAspect="1"/>
          </p:cNvSpPr>
          <p:nvPr/>
        </p:nvSpPr>
        <p:spPr>
          <a:xfrm>
            <a:off x="1981200" y="5562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8" name="Oval 27"/>
          <p:cNvSpPr>
            <a:spLocks noChangeAspect="1"/>
          </p:cNvSpPr>
          <p:nvPr/>
        </p:nvSpPr>
        <p:spPr>
          <a:xfrm>
            <a:off x="1981200" y="5105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62" name="Oval 461"/>
          <p:cNvSpPr>
            <a:spLocks noChangeAspect="1"/>
          </p:cNvSpPr>
          <p:nvPr/>
        </p:nvSpPr>
        <p:spPr>
          <a:xfrm>
            <a:off x="1981200" y="5105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463" name="Oval 462"/>
          <p:cNvSpPr>
            <a:spLocks noChangeAspect="1"/>
          </p:cNvSpPr>
          <p:nvPr/>
        </p:nvSpPr>
        <p:spPr>
          <a:xfrm>
            <a:off x="1905000" y="2667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9" name="Oval 28"/>
          <p:cNvSpPr>
            <a:spLocks noChangeAspect="1"/>
          </p:cNvSpPr>
          <p:nvPr/>
        </p:nvSpPr>
        <p:spPr>
          <a:xfrm>
            <a:off x="1905000" y="2667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grpSp>
        <p:nvGrpSpPr>
          <p:cNvPr id="35" name="Group 213"/>
          <p:cNvGrpSpPr/>
          <p:nvPr/>
        </p:nvGrpSpPr>
        <p:grpSpPr>
          <a:xfrm>
            <a:off x="2057400" y="3334513"/>
            <a:ext cx="990600" cy="609600"/>
            <a:chOff x="2057400" y="3334513"/>
            <a:chExt cx="990600" cy="609600"/>
          </a:xfrm>
        </p:grpSpPr>
        <p:sp>
          <p:nvSpPr>
            <p:cNvPr id="13" name="Can 12"/>
            <p:cNvSpPr/>
            <p:nvPr/>
          </p:nvSpPr>
          <p:spPr>
            <a:xfrm rot="16200000">
              <a:off x="2209801" y="3182112"/>
              <a:ext cx="609600" cy="914401"/>
            </a:xfrm>
            <a:prstGeom prst="can">
              <a:avLst/>
            </a:prstGeom>
            <a:gradFill flip="none" rotWithShape="1">
              <a:gsLst>
                <a:gs pos="0">
                  <a:schemeClr val="accent3"/>
                </a:gs>
                <a:gs pos="100000">
                  <a:schemeClr val="accent3"/>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133600" y="3454646"/>
              <a:ext cx="914400" cy="369332"/>
            </a:xfrm>
            <a:prstGeom prst="rect">
              <a:avLst/>
            </a:prstGeom>
            <a:noFill/>
          </p:spPr>
          <p:txBody>
            <a:bodyPr wrap="square" rtlCol="0">
              <a:spAutoFit/>
            </a:bodyPr>
            <a:lstStyle/>
            <a:p>
              <a:pPr algn="ctr"/>
              <a:r>
                <a:rPr lang="en-US" dirty="0" smtClean="0"/>
                <a:t>L-Type</a:t>
              </a:r>
              <a:endParaRPr lang="en-US" dirty="0"/>
            </a:p>
          </p:txBody>
        </p:sp>
      </p:grpSp>
      <p:grpSp>
        <p:nvGrpSpPr>
          <p:cNvPr id="253" name="Group 211"/>
          <p:cNvGrpSpPr/>
          <p:nvPr/>
        </p:nvGrpSpPr>
        <p:grpSpPr>
          <a:xfrm>
            <a:off x="7467600" y="1524000"/>
            <a:ext cx="1143000" cy="914401"/>
            <a:chOff x="7543800" y="1524000"/>
            <a:chExt cx="1143000" cy="914401"/>
          </a:xfrm>
        </p:grpSpPr>
        <p:sp>
          <p:nvSpPr>
            <p:cNvPr id="208" name="Can 207"/>
            <p:cNvSpPr/>
            <p:nvPr/>
          </p:nvSpPr>
          <p:spPr>
            <a:xfrm flipH="1">
              <a:off x="7620000" y="1524000"/>
              <a:ext cx="990600" cy="914401"/>
            </a:xfrm>
            <a:prstGeom prst="can">
              <a:avLst/>
            </a:prstGeom>
            <a:gradFill flip="none" rotWithShape="1">
              <a:gsLst>
                <a:gs pos="0">
                  <a:schemeClr val="tx2"/>
                </a:gs>
                <a:gs pos="100000">
                  <a:schemeClr val="tx2"/>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7543800" y="1777425"/>
              <a:ext cx="1143000" cy="584775"/>
            </a:xfrm>
            <a:prstGeom prst="rect">
              <a:avLst/>
            </a:prstGeom>
            <a:noFill/>
          </p:spPr>
          <p:txBody>
            <a:bodyPr wrap="square" rtlCol="0">
              <a:spAutoFit/>
            </a:bodyPr>
            <a:lstStyle/>
            <a:p>
              <a:pPr algn="ctr"/>
              <a:r>
                <a:rPr lang="en-US" sz="1600" dirty="0" smtClean="0"/>
                <a:t>Na</a:t>
              </a:r>
              <a:r>
                <a:rPr lang="en-US" sz="1600" baseline="30000" dirty="0" smtClean="0"/>
                <a:t>+</a:t>
              </a:r>
              <a:r>
                <a:rPr lang="en-US" sz="1600" dirty="0" smtClean="0"/>
                <a:t>/Ca</a:t>
              </a:r>
              <a:r>
                <a:rPr lang="en-US" sz="1600" baseline="30000" dirty="0" smtClean="0"/>
                <a:t>2+</a:t>
              </a:r>
            </a:p>
            <a:p>
              <a:pPr algn="ctr"/>
              <a:r>
                <a:rPr lang="en-US" sz="1600" dirty="0" smtClean="0"/>
                <a:t>Exchanger</a:t>
              </a:r>
              <a:endParaRPr lang="en-US" sz="1600" dirty="0"/>
            </a:p>
          </p:txBody>
        </p:sp>
      </p:grpSp>
      <p:grpSp>
        <p:nvGrpSpPr>
          <p:cNvPr id="483" name="Group 482"/>
          <p:cNvGrpSpPr/>
          <p:nvPr/>
        </p:nvGrpSpPr>
        <p:grpSpPr>
          <a:xfrm>
            <a:off x="2438400" y="4572000"/>
            <a:ext cx="2895600" cy="1897797"/>
            <a:chOff x="2895600" y="4572000"/>
            <a:chExt cx="2895600" cy="1897797"/>
          </a:xfrm>
        </p:grpSpPr>
        <p:pic>
          <p:nvPicPr>
            <p:cNvPr id="480" name="Picture 2" descr="Figure 8754788">
              <a:hlinkClick r:id="rId4"/>
            </p:cNvPr>
            <p:cNvPicPr>
              <a:picLocks noChangeAspect="1" noChangeArrowheads="1"/>
            </p:cNvPicPr>
            <p:nvPr/>
          </p:nvPicPr>
          <p:blipFill>
            <a:blip r:embed="rId5" cstate="print"/>
            <a:srcRect l="73091" t="32294" r="4364" b="54312"/>
            <a:stretch>
              <a:fillRect/>
            </a:stretch>
          </p:blipFill>
          <p:spPr bwMode="auto">
            <a:xfrm>
              <a:off x="2895600" y="4572000"/>
              <a:ext cx="2895600" cy="1278389"/>
            </a:xfrm>
            <a:prstGeom prst="rect">
              <a:avLst/>
            </a:prstGeom>
            <a:noFill/>
          </p:spPr>
        </p:pic>
        <p:sp>
          <p:nvSpPr>
            <p:cNvPr id="481" name="TextBox 480"/>
            <p:cNvSpPr txBox="1"/>
            <p:nvPr/>
          </p:nvSpPr>
          <p:spPr>
            <a:xfrm>
              <a:off x="2895600" y="5638800"/>
              <a:ext cx="2895600" cy="830997"/>
            </a:xfrm>
            <a:prstGeom prst="rect">
              <a:avLst/>
            </a:prstGeom>
            <a:noFill/>
          </p:spPr>
          <p:txBody>
            <a:bodyPr wrap="square" rtlCol="0">
              <a:spAutoFit/>
            </a:bodyPr>
            <a:lstStyle/>
            <a:p>
              <a:pPr algn="ctr"/>
              <a:r>
                <a:rPr lang="en-US" sz="2400" dirty="0" smtClean="0"/>
                <a:t>Delayed </a:t>
              </a:r>
              <a:r>
                <a:rPr lang="en-US" sz="2400" dirty="0" err="1" smtClean="0"/>
                <a:t>Afterdepolarizations</a:t>
              </a:r>
              <a:endParaRPr lang="en-US" sz="2400" dirty="0"/>
            </a:p>
          </p:txBody>
        </p:sp>
      </p:grpSp>
      <p:sp>
        <p:nvSpPr>
          <p:cNvPr id="482" name="Rectangle 481"/>
          <p:cNvSpPr/>
          <p:nvPr/>
        </p:nvSpPr>
        <p:spPr>
          <a:xfrm>
            <a:off x="5638800" y="5197733"/>
            <a:ext cx="3441007" cy="646331"/>
          </a:xfrm>
          <a:prstGeom prst="rect">
            <a:avLst/>
          </a:prstGeom>
          <a:solidFill>
            <a:srgbClr val="FFFF00"/>
          </a:solidFill>
        </p:spPr>
        <p:txBody>
          <a:bodyPr wrap="none">
            <a:spAutoFit/>
          </a:bodyPr>
          <a:lstStyle/>
          <a:p>
            <a:r>
              <a:rPr lang="en-US" sz="3600" dirty="0" smtClean="0"/>
              <a:t>Triggered Activity</a:t>
            </a:r>
            <a:endParaRPr lang="en-US" sz="3600" dirty="0"/>
          </a:p>
        </p:txBody>
      </p:sp>
      <p:sp>
        <p:nvSpPr>
          <p:cNvPr id="484" name="Right Arrow 483"/>
          <p:cNvSpPr/>
          <p:nvPr/>
        </p:nvSpPr>
        <p:spPr>
          <a:xfrm>
            <a:off x="5029200" y="5444698"/>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1447800" y="3200400"/>
            <a:ext cx="1905000" cy="923330"/>
          </a:xfrm>
          <a:prstGeom prst="rect">
            <a:avLst/>
          </a:prstGeom>
          <a:solidFill>
            <a:schemeClr val="accent4">
              <a:lumMod val="20000"/>
              <a:lumOff val="80000"/>
            </a:schemeClr>
          </a:solidFill>
        </p:spPr>
        <p:txBody>
          <a:bodyPr wrap="square" rtlCol="0">
            <a:spAutoFit/>
          </a:bodyPr>
          <a:lstStyle/>
          <a:p>
            <a:pPr algn="ctr"/>
            <a:r>
              <a:rPr lang="en-US" dirty="0" smtClean="0">
                <a:latin typeface="Arial"/>
                <a:cs typeface="Arial"/>
              </a:rPr>
              <a:t>↑ Ca</a:t>
            </a:r>
            <a:r>
              <a:rPr lang="en-US" baseline="30000" dirty="0" smtClean="0">
                <a:latin typeface="Arial"/>
                <a:cs typeface="Arial"/>
              </a:rPr>
              <a:t>2+</a:t>
            </a:r>
            <a:r>
              <a:rPr lang="en-US" dirty="0" smtClean="0">
                <a:latin typeface="Arial"/>
                <a:cs typeface="Arial"/>
              </a:rPr>
              <a:t> Entry Through L-Type Ca</a:t>
            </a:r>
            <a:r>
              <a:rPr lang="en-US" baseline="30000" dirty="0" smtClean="0">
                <a:latin typeface="Arial"/>
                <a:cs typeface="Arial"/>
              </a:rPr>
              <a:t>2+</a:t>
            </a:r>
            <a:r>
              <a:rPr lang="en-US" dirty="0" smtClean="0">
                <a:latin typeface="Arial"/>
                <a:cs typeface="Arial"/>
              </a:rPr>
              <a:t> Channels</a:t>
            </a:r>
            <a:endParaRPr lang="en-US" dirty="0"/>
          </a:p>
        </p:txBody>
      </p:sp>
      <p:sp>
        <p:nvSpPr>
          <p:cNvPr id="201" name="TextBox 200"/>
          <p:cNvSpPr txBox="1"/>
          <p:nvPr/>
        </p:nvSpPr>
        <p:spPr>
          <a:xfrm>
            <a:off x="6019800" y="3048000"/>
            <a:ext cx="1905000" cy="1200329"/>
          </a:xfrm>
          <a:prstGeom prst="rect">
            <a:avLst/>
          </a:prstGeom>
          <a:solidFill>
            <a:schemeClr val="accent4">
              <a:lumMod val="20000"/>
              <a:lumOff val="80000"/>
            </a:schemeClr>
          </a:solidFill>
        </p:spPr>
        <p:txBody>
          <a:bodyPr wrap="square" rtlCol="0">
            <a:spAutoFit/>
          </a:bodyPr>
          <a:lstStyle/>
          <a:p>
            <a:pPr algn="ctr"/>
            <a:r>
              <a:rPr lang="en-US" dirty="0" smtClean="0">
                <a:latin typeface="Arial"/>
                <a:cs typeface="Arial"/>
              </a:rPr>
              <a:t>↑ Ca</a:t>
            </a:r>
            <a:r>
              <a:rPr lang="en-US" baseline="30000" dirty="0" smtClean="0">
                <a:latin typeface="Arial"/>
                <a:cs typeface="Arial"/>
              </a:rPr>
              <a:t>2+</a:t>
            </a:r>
            <a:r>
              <a:rPr lang="en-US" dirty="0" smtClean="0">
                <a:latin typeface="Arial"/>
                <a:cs typeface="Arial"/>
              </a:rPr>
              <a:t> Uptake into SR Through Ca</a:t>
            </a:r>
            <a:r>
              <a:rPr lang="en-US" baseline="30000" dirty="0" smtClean="0">
                <a:latin typeface="Arial"/>
                <a:cs typeface="Arial"/>
              </a:rPr>
              <a:t>2+</a:t>
            </a:r>
            <a:r>
              <a:rPr lang="en-US" dirty="0" smtClean="0">
                <a:latin typeface="Arial"/>
                <a:cs typeface="Arial"/>
              </a:rPr>
              <a:t> </a:t>
            </a:r>
            <a:r>
              <a:rPr lang="en-US" dirty="0" err="1" smtClean="0">
                <a:latin typeface="Arial"/>
                <a:cs typeface="Arial"/>
              </a:rPr>
              <a:t>ATPase</a:t>
            </a:r>
            <a:r>
              <a:rPr lang="en-US" dirty="0" smtClean="0">
                <a:latin typeface="Arial"/>
                <a:cs typeface="Arial"/>
              </a:rPr>
              <a:t> (SERCA)</a:t>
            </a:r>
            <a:endParaRPr lang="en-US" dirty="0"/>
          </a:p>
        </p:txBody>
      </p:sp>
      <p:sp>
        <p:nvSpPr>
          <p:cNvPr id="210" name="TextBox 209"/>
          <p:cNvSpPr txBox="1"/>
          <p:nvPr/>
        </p:nvSpPr>
        <p:spPr>
          <a:xfrm>
            <a:off x="4419600" y="3200400"/>
            <a:ext cx="1905000" cy="923330"/>
          </a:xfrm>
          <a:prstGeom prst="rect">
            <a:avLst/>
          </a:prstGeom>
          <a:solidFill>
            <a:schemeClr val="accent4">
              <a:lumMod val="20000"/>
              <a:lumOff val="80000"/>
            </a:schemeClr>
          </a:solidFill>
        </p:spPr>
        <p:txBody>
          <a:bodyPr wrap="square" rtlCol="0">
            <a:spAutoFit/>
          </a:bodyPr>
          <a:lstStyle/>
          <a:p>
            <a:pPr algn="ctr"/>
            <a:r>
              <a:rPr lang="en-US" dirty="0" smtClean="0">
                <a:latin typeface="Arial"/>
                <a:cs typeface="Arial"/>
              </a:rPr>
              <a:t>Sarcoplasmic Reticulum Overload</a:t>
            </a:r>
            <a:endParaRPr lang="en-US" dirty="0"/>
          </a:p>
        </p:txBody>
      </p:sp>
      <p:sp>
        <p:nvSpPr>
          <p:cNvPr id="464" name="TextBox 463"/>
          <p:cNvSpPr txBox="1"/>
          <p:nvPr/>
        </p:nvSpPr>
        <p:spPr>
          <a:xfrm>
            <a:off x="3276600" y="3316069"/>
            <a:ext cx="2057400" cy="646331"/>
          </a:xfrm>
          <a:prstGeom prst="rect">
            <a:avLst/>
          </a:prstGeom>
          <a:solidFill>
            <a:schemeClr val="accent4">
              <a:lumMod val="20000"/>
              <a:lumOff val="80000"/>
            </a:schemeClr>
          </a:solidFill>
        </p:spPr>
        <p:txBody>
          <a:bodyPr wrap="square" rtlCol="0">
            <a:spAutoFit/>
          </a:bodyPr>
          <a:lstStyle/>
          <a:p>
            <a:pPr algn="ctr"/>
            <a:r>
              <a:rPr lang="en-US" dirty="0" smtClean="0">
                <a:latin typeface="Arial"/>
                <a:cs typeface="Arial"/>
              </a:rPr>
              <a:t>↑ Systolic Ca</a:t>
            </a:r>
            <a:r>
              <a:rPr lang="en-US" baseline="30000" dirty="0" smtClean="0">
                <a:latin typeface="Arial"/>
                <a:cs typeface="Arial"/>
              </a:rPr>
              <a:t>2+</a:t>
            </a:r>
            <a:r>
              <a:rPr lang="en-US" dirty="0" smtClean="0">
                <a:latin typeface="Arial"/>
                <a:cs typeface="Arial"/>
              </a:rPr>
              <a:t> Release from SR</a:t>
            </a:r>
            <a:endParaRPr lang="en-US" dirty="0"/>
          </a:p>
        </p:txBody>
      </p:sp>
      <p:sp>
        <p:nvSpPr>
          <p:cNvPr id="472" name="TextBox 471"/>
          <p:cNvSpPr txBox="1"/>
          <p:nvPr/>
        </p:nvSpPr>
        <p:spPr>
          <a:xfrm>
            <a:off x="3276600" y="3319272"/>
            <a:ext cx="2057400" cy="646331"/>
          </a:xfrm>
          <a:prstGeom prst="rect">
            <a:avLst/>
          </a:prstGeom>
          <a:solidFill>
            <a:schemeClr val="accent4">
              <a:lumMod val="20000"/>
              <a:lumOff val="80000"/>
            </a:schemeClr>
          </a:solidFill>
        </p:spPr>
        <p:txBody>
          <a:bodyPr wrap="square" rtlCol="0">
            <a:spAutoFit/>
          </a:bodyPr>
          <a:lstStyle/>
          <a:p>
            <a:pPr algn="ctr"/>
            <a:r>
              <a:rPr lang="en-US" dirty="0" smtClean="0">
                <a:latin typeface="Arial"/>
                <a:cs typeface="Arial"/>
              </a:rPr>
              <a:t>↑ Diastolic Ca</a:t>
            </a:r>
            <a:r>
              <a:rPr lang="en-US" baseline="30000" dirty="0" smtClean="0">
                <a:latin typeface="Arial"/>
                <a:cs typeface="Arial"/>
              </a:rPr>
              <a:t>2+</a:t>
            </a:r>
            <a:r>
              <a:rPr lang="en-US" dirty="0" smtClean="0">
                <a:latin typeface="Arial"/>
                <a:cs typeface="Arial"/>
              </a:rPr>
              <a:t> Release from SR</a:t>
            </a:r>
            <a:endParaRPr lang="en-US" dirty="0"/>
          </a:p>
        </p:txBody>
      </p:sp>
      <p:sp>
        <p:nvSpPr>
          <p:cNvPr id="473" name="TextBox 472"/>
          <p:cNvSpPr txBox="1"/>
          <p:nvPr/>
        </p:nvSpPr>
        <p:spPr>
          <a:xfrm>
            <a:off x="6781800" y="1524000"/>
            <a:ext cx="2057400" cy="923330"/>
          </a:xfrm>
          <a:prstGeom prst="rect">
            <a:avLst/>
          </a:prstGeom>
          <a:solidFill>
            <a:schemeClr val="accent4">
              <a:lumMod val="20000"/>
              <a:lumOff val="80000"/>
            </a:schemeClr>
          </a:solidFill>
        </p:spPr>
        <p:txBody>
          <a:bodyPr wrap="square" rtlCol="0">
            <a:spAutoFit/>
          </a:bodyPr>
          <a:lstStyle/>
          <a:p>
            <a:pPr algn="ctr"/>
            <a:r>
              <a:rPr lang="en-US" dirty="0" smtClean="0">
                <a:latin typeface="Arial"/>
                <a:cs typeface="Arial"/>
              </a:rPr>
              <a:t>↑ Na</a:t>
            </a:r>
            <a:r>
              <a:rPr lang="en-US" baseline="30000" dirty="0" smtClean="0">
                <a:latin typeface="Arial"/>
                <a:cs typeface="Arial"/>
              </a:rPr>
              <a:t>+</a:t>
            </a:r>
            <a:r>
              <a:rPr lang="en-US" dirty="0" smtClean="0">
                <a:latin typeface="Arial"/>
                <a:cs typeface="Arial"/>
              </a:rPr>
              <a:t> Entry Through Na</a:t>
            </a:r>
            <a:r>
              <a:rPr lang="en-US" baseline="30000" dirty="0" smtClean="0">
                <a:latin typeface="Arial"/>
                <a:cs typeface="Arial"/>
              </a:rPr>
              <a:t>+</a:t>
            </a:r>
            <a:r>
              <a:rPr lang="en-US" dirty="0" smtClean="0">
                <a:latin typeface="Arial"/>
                <a:cs typeface="Arial"/>
              </a:rPr>
              <a:t>/Ca</a:t>
            </a:r>
            <a:r>
              <a:rPr lang="en-US" baseline="30000" dirty="0" smtClean="0">
                <a:latin typeface="Arial"/>
                <a:cs typeface="Arial"/>
              </a:rPr>
              <a:t>2+</a:t>
            </a:r>
            <a:r>
              <a:rPr lang="en-US" dirty="0" smtClean="0">
                <a:latin typeface="Arial"/>
                <a:cs typeface="Arial"/>
              </a:rPr>
              <a:t> Exchanger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7037E-6 L 0.075 3.7037E-6 " pathEditMode="relative" ptsTypes="AA">
                                      <p:cBhvr>
                                        <p:cTn id="6" dur="2000" fill="hold"/>
                                        <p:tgtEl>
                                          <p:spTgt spid="36"/>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75 4.44444E-6 L 0.075 0.58888 " pathEditMode="relative" rAng="0" ptsTypes="AA">
                                      <p:cBhvr>
                                        <p:cTn id="9" dur="2000" fill="hold"/>
                                        <p:tgtEl>
                                          <p:spTgt spid="36"/>
                                        </p:tgtEl>
                                        <p:attrNameLst>
                                          <p:attrName>ppt_x</p:attrName>
                                          <p:attrName>ppt_y</p:attrName>
                                        </p:attrNameLst>
                                      </p:cBhvr>
                                      <p:rCtr x="0" y="294"/>
                                    </p:animMotion>
                                  </p:childTnLst>
                                </p:cTn>
                              </p:par>
                            </p:childTnLst>
                          </p:cTn>
                        </p:par>
                        <p:par>
                          <p:cTn id="10" fill="hold">
                            <p:stCondLst>
                              <p:cond delay="4000"/>
                            </p:stCondLst>
                            <p:childTnLst>
                              <p:par>
                                <p:cTn id="11" presetID="1" presetClass="exit" presetSubtype="0" fill="hold" nodeType="after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1"/>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147"/>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148"/>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14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0"/>
                                        </p:tgtEl>
                                        <p:attrNameLst>
                                          <p:attrName>style.visibility</p:attrName>
                                        </p:attrNameLst>
                                      </p:cBhvr>
                                      <p:to>
                                        <p:strVal val="visible"/>
                                      </p:to>
                                    </p:set>
                                  </p:childTnLst>
                                </p:cTn>
                              </p:par>
                              <p:par>
                                <p:cTn id="36" presetID="0" presetClass="path" presetSubtype="0" accel="50000" decel="50000" fill="hold" grpId="1" nodeType="withEffect">
                                  <p:stCondLst>
                                    <p:cond delay="0"/>
                                  </p:stCondLst>
                                  <p:childTnLst>
                                    <p:animMotion origin="layout" path="M 0 0 C -0.00625 -0.02916 -0.01233 -0.0581 -0.01302 -0.08148 C -0.01372 -0.10486 -0.02691 -0.13078 -0.00382 -0.14074 C 0.01927 -0.15069 0.11232 -0.17152 0.12587 -0.14074 C 0.13941 -0.10995 0.04514 0.00996 0.07778 0.04445 C 0.11041 0.07894 0.28455 0.07084 0.32222 0.06667 C 0.35989 0.0625 0.33177 0.04098 0.30364 0.01968 " pathEditMode="relative" ptsTypes="aaaaaaA">
                                      <p:cBhvr>
                                        <p:cTn id="37" dur="2000" fill="hold"/>
                                        <p:tgtEl>
                                          <p:spTgt spid="146"/>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8.33333E-7 -2.96296E-6 C -0.00695 0.02778 -0.01372 0.05556 -0.0184 0.08634 C -0.02309 0.11713 -0.03941 0.16829 -0.02778 0.18518 C -0.01615 0.20208 0.02812 0.18171 0.05191 0.1875 C 0.07569 0.19329 0.10226 0.19444 0.11493 0.21968 C 0.1276 0.24491 0.09913 0.31343 0.12778 0.33819 C 0.15642 0.36296 0.20035 0.3662 0.28715 0.36782 C 0.37396 0.36944 0.58073 0.36505 0.64826 0.34815 C 0.7158 0.33125 0.70417 0.29884 0.69271 0.26667 " pathEditMode="relative" ptsTypes="aaaaaaaaA">
                                      <p:cBhvr>
                                        <p:cTn id="39" dur="2000" fill="hold"/>
                                        <p:tgtEl>
                                          <p:spTgt spid="147"/>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0.00764 -0.00231 C -0.00556 -0.02314 -0.01858 -0.04375 -0.00539 -0.05902 C 0.00781 -0.0743 0.06371 -0.10439 0.08715 -0.09375 C 0.11059 -0.0831 0.08889 -0.02777 0.13541 0.0051 C 0.18194 0.03797 0.30694 0.09398 0.36684 0.10394 C 0.42673 0.11389 0.46059 0.08912 0.49461 0.06436 " pathEditMode="relative" rAng="0" ptsTypes="aaaaaA">
                                      <p:cBhvr>
                                        <p:cTn id="41" dur="2000" fill="hold"/>
                                        <p:tgtEl>
                                          <p:spTgt spid="148"/>
                                        </p:tgtEl>
                                        <p:attrNameLst>
                                          <p:attrName>ppt_x</p:attrName>
                                          <p:attrName>ppt_y</p:attrName>
                                        </p:attrNameLst>
                                      </p:cBhvr>
                                      <p:rCtr x="230" y="7"/>
                                    </p:animMotion>
                                  </p:childTnLst>
                                </p:cTn>
                              </p:par>
                              <p:par>
                                <p:cTn id="42" presetID="0" presetClass="path" presetSubtype="0" accel="50000" decel="50000" fill="hold" grpId="0" nodeType="withEffect">
                                  <p:stCondLst>
                                    <p:cond delay="0"/>
                                  </p:stCondLst>
                                  <p:childTnLst>
                                    <p:animMotion origin="layout" path="M 1.38889E-6 -3.7037E-7 C -0.01406 0.01829 -0.02813 0.03657 -0.02969 0.0493 C -0.03125 0.06204 -0.02934 0.07315 -0.00938 0.07639 C 0.01059 0.07963 0.06996 0.08426 0.09062 0.06898 C 0.11128 0.0537 0.08055 0.0118 0.11476 -0.01482 C 0.14896 -0.04144 0.22986 -0.08195 0.29618 -0.09144 C 0.3625 -0.10093 0.45694 -0.08912 0.51285 -0.07176 C 0.56875 -0.0544 0.6 -0.02107 0.63142 0.01227 " pathEditMode="relative" ptsTypes="aaaaaaaA">
                                      <p:cBhvr>
                                        <p:cTn id="43" dur="2000" fill="hold"/>
                                        <p:tgtEl>
                                          <p:spTgt spid="149"/>
                                        </p:tgtEl>
                                        <p:attrNameLst>
                                          <p:attrName>ppt_x</p:attrName>
                                          <p:attrName>ppt_y</p:attrName>
                                        </p:attrNameLst>
                                      </p:cBhvr>
                                    </p:animMotion>
                                  </p:childTnLst>
                                </p:cTn>
                              </p:par>
                              <p:par>
                                <p:cTn id="44" presetID="0" presetClass="path" presetSubtype="0" accel="50000" decel="50000" fill="hold" grpId="1" nodeType="withEffect">
                                  <p:stCondLst>
                                    <p:cond delay="0"/>
                                  </p:stCondLst>
                                  <p:childTnLst>
                                    <p:animMotion origin="layout" path="M 0 0 C -0.00347 -0.03056 -0.00677 -0.06111 -0.0092 -0.10625 C -0.01163 -0.15139 -0.03576 -0.23912 -0.01475 -0.27153 C 0.00625 -0.30394 0.09844 -0.27431 0.11667 -0.30116 C 0.1349 -0.32801 0.08421 -0.40301 0.09445 -0.43218 C 0.10469 -0.46134 0.14115 -0.46898 0.17778 -0.47662 " pathEditMode="relative" ptsTypes="aaaaaA">
                                      <p:cBhvr>
                                        <p:cTn id="45" dur="2000" fill="hold"/>
                                        <p:tgtEl>
                                          <p:spTgt spid="150"/>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00052 0.01111 C -0.0033 0.04051 -0.00573 0.07014 -0.00052 0.08866 C 0.00486 0.10718 0.0125 0.11968 0.0316 0.12223 C 0.05052 0.125 0.09323 0.11343 0.11372 0.1044 C 0.1342 0.09514 0.14393 0.08172 0.15417 0.06806 " pathEditMode="relative" rAng="0" ptsTypes="aaaaA">
                                      <p:cBhvr>
                                        <p:cTn id="47" dur="2000" fill="hold"/>
                                        <p:tgtEl>
                                          <p:spTgt spid="29"/>
                                        </p:tgtEl>
                                        <p:attrNameLst>
                                          <p:attrName>ppt_x</p:attrName>
                                          <p:attrName>ppt_y</p:attrName>
                                        </p:attrNameLst>
                                      </p:cBhvr>
                                      <p:rCtr x="75" y="57"/>
                                    </p:animMotion>
                                  </p:childTnLst>
                                </p:cTn>
                              </p:par>
                              <p:par>
                                <p:cTn id="48" presetID="0" presetClass="path" presetSubtype="0" accel="50000" decel="50000" fill="hold" grpId="1" nodeType="withEffect">
                                  <p:stCondLst>
                                    <p:cond delay="0"/>
                                  </p:stCondLst>
                                  <p:childTnLst>
                                    <p:animMotion origin="layout" path="M -0.00018 1.11111E-6 C -0.0033 -0.06667 -0.00417 -0.1338 -0.00712 -0.1713 C -0.01007 -0.2088 -0.01979 -0.2132 -0.01771 -0.225 C -0.01563 -0.23681 -0.01702 -0.23866 0.00503 -0.2419 C 0.02708 -0.24514 0.09132 -0.25278 0.11475 -0.24398 C 0.13819 -0.23495 0.14045 -0.19722 0.14583 -0.18773 " pathEditMode="relative" rAng="0" ptsTypes="aaaaaa">
                                      <p:cBhvr>
                                        <p:cTn id="49" dur="2000" fill="hold"/>
                                        <p:tgtEl>
                                          <p:spTgt spid="28"/>
                                        </p:tgtEl>
                                        <p:attrNameLst>
                                          <p:attrName>ppt_x</p:attrName>
                                          <p:attrName>ppt_y</p:attrName>
                                        </p:attrNameLst>
                                      </p:cBhvr>
                                      <p:rCtr x="63" y="-126"/>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01"/>
                                        </p:tgtEl>
                                        <p:attrNameLst>
                                          <p:attrName>style.visibility</p:attrName>
                                        </p:attrNameLst>
                                      </p:cBhvr>
                                      <p:to>
                                        <p:strVal val="hidden"/>
                                      </p:to>
                                    </p:set>
                                  </p:childTnLst>
                                </p:cTn>
                              </p:par>
                            </p:childTnLst>
                          </p:cTn>
                        </p:par>
                        <p:par>
                          <p:cTn id="58" fill="hold">
                            <p:stCondLst>
                              <p:cond delay="0"/>
                            </p:stCondLst>
                            <p:childTnLst>
                              <p:par>
                                <p:cTn id="59" presetID="0" presetClass="path" presetSubtype="0" accel="50000" decel="50000" fill="hold" grpId="2" nodeType="afterEffect">
                                  <p:stCondLst>
                                    <p:cond delay="0"/>
                                  </p:stCondLst>
                                  <p:childTnLst>
                                    <p:animMotion origin="layout" path="M 0.69219 0.26944 C 0.69392 0.25347 0.69583 0.23773 0.67135 0.225 C 0.64688 0.21227 0.58177 0.1993 0.54531 0.19305 C 0.50885 0.1868 0.48125 0.17546 0.4526 0.1875 C 0.42396 0.19953 0.39861 0.2324 0.37344 0.26527 " pathEditMode="relative" rAng="0" ptsTypes="aaaaA">
                                      <p:cBhvr>
                                        <p:cTn id="60" dur="2000" fill="hold"/>
                                        <p:tgtEl>
                                          <p:spTgt spid="147"/>
                                        </p:tgtEl>
                                        <p:attrNameLst>
                                          <p:attrName>ppt_x</p:attrName>
                                          <p:attrName>ppt_y</p:attrName>
                                        </p:attrNameLst>
                                      </p:cBhvr>
                                      <p:rCtr x="-158" y="-47"/>
                                    </p:animMotion>
                                  </p:childTnLst>
                                </p:cTn>
                              </p:par>
                              <p:par>
                                <p:cTn id="61" presetID="0" presetClass="path" presetSubtype="0" accel="50000" decel="50000" fill="hold" grpId="2" nodeType="withEffect">
                                  <p:stCondLst>
                                    <p:cond delay="0"/>
                                  </p:stCondLst>
                                  <p:childTnLst>
                                    <p:animMotion origin="layout" path="M 0.17778 -0.47662 C 0.22917 -0.48217 0.28073 -0.4875 0.34861 -0.48356 C 0.41649 -0.47963 0.53108 -0.4743 0.58507 -0.453 C 0.63906 -0.43171 0.6651 -0.38425 0.67257 -0.35578 C 0.68003 -0.32731 0.65833 -0.29027 0.62986 -0.28217 C 0.60139 -0.27407 0.54739 -0.30486 0.50174 -0.30717 C 0.45608 -0.30949 0.40017 -0.30902 0.3559 -0.29606 C 0.31163 -0.2831 0.27378 -0.25625 0.23611 -0.22939 " pathEditMode="relative" rAng="0" ptsTypes="aaaaaaaA">
                                      <p:cBhvr>
                                        <p:cTn id="62" dur="2000" fill="hold"/>
                                        <p:tgtEl>
                                          <p:spTgt spid="150"/>
                                        </p:tgtEl>
                                        <p:attrNameLst>
                                          <p:attrName>ppt_x</p:attrName>
                                          <p:attrName>ppt_y</p:attrName>
                                        </p:attrNameLst>
                                      </p:cBhvr>
                                      <p:rCtr x="251" y="118"/>
                                    </p:animMotion>
                                  </p:childTnLst>
                                </p:cTn>
                              </p:par>
                              <p:par>
                                <p:cTn id="63" presetID="0" presetClass="path" presetSubtype="0" accel="50000" decel="50000" fill="hold" grpId="2" nodeType="withEffect">
                                  <p:stCondLst>
                                    <p:cond delay="0"/>
                                  </p:stCondLst>
                                  <p:childTnLst>
                                    <p:animMotion origin="layout" path="M 0.49462 0.06435 C 0.52066 0.05162 0.54688 0.03912 0.56754 0.02129 C 0.5882 0.00347 0.61893 -0.02593 0.61858 -0.0426 C 0.61823 -0.05926 0.59132 -0.07315 0.56545 -0.07871 C 0.53959 -0.08426 0.48733 -0.06806 0.46337 -0.07593 C 0.43941 -0.0838 0.41771 -0.1125 0.4217 -0.12593 C 0.4257 -0.13935 0.45643 -0.14792 0.48733 -0.15648 " pathEditMode="relative" rAng="0" ptsTypes="aaaaaaA">
                                      <p:cBhvr>
                                        <p:cTn id="64" dur="2000" fill="hold"/>
                                        <p:tgtEl>
                                          <p:spTgt spid="148"/>
                                        </p:tgtEl>
                                        <p:attrNameLst>
                                          <p:attrName>ppt_x</p:attrName>
                                          <p:attrName>ppt_y</p:attrName>
                                        </p:attrNameLst>
                                      </p:cBhvr>
                                      <p:rCtr x="24" y="-110"/>
                                    </p:animMotion>
                                  </p:childTnLst>
                                </p:cTn>
                              </p:par>
                              <p:par>
                                <p:cTn id="65" presetID="0" presetClass="path" presetSubtype="0" accel="50000" decel="50000" fill="hold" grpId="2" nodeType="withEffect">
                                  <p:stCondLst>
                                    <p:cond delay="0"/>
                                  </p:stCondLst>
                                  <p:childTnLst>
                                    <p:animMotion origin="layout" path="M 0.30365 0.01967 C 0.27726 0.00902 0.25087 -0.00185 0.24254 0.00486 C 0.23403 0.01134 0.23004 0.05347 0.2533 0.05926 C 0.27639 0.06527 0.33073 0.04953 0.38142 0.03958 C 0.43195 0.0294 0.50035 0.02847 0.55642 -0.00047 C 0.61267 -0.02917 0.72049 -0.10973 0.71892 -0.13473 C 0.71736 -0.15973 0.59479 -0.14792 0.5474 -0.14954 C 0.49983 -0.15116 0.48976 -0.13287 0.43368 -0.14445 C 0.37743 -0.15625 0.29375 -0.18773 0.21007 -0.21898 " pathEditMode="relative" rAng="0" ptsTypes="aaaaaaaaA">
                                      <p:cBhvr>
                                        <p:cTn id="66" dur="2000" fill="hold"/>
                                        <p:tgtEl>
                                          <p:spTgt spid="146"/>
                                        </p:tgtEl>
                                        <p:attrNameLst>
                                          <p:attrName>ppt_x</p:attrName>
                                          <p:attrName>ppt_y</p:attrName>
                                        </p:attrNameLst>
                                      </p:cBhvr>
                                      <p:rCtr x="162" y="-97"/>
                                    </p:animMotion>
                                  </p:childTnLst>
                                </p:cTn>
                              </p:par>
                              <p:par>
                                <p:cTn id="67" presetID="0" presetClass="path" presetSubtype="0" accel="50000" decel="50000" fill="hold" grpId="2" nodeType="withEffect">
                                  <p:stCondLst>
                                    <p:cond delay="0"/>
                                  </p:stCondLst>
                                  <p:childTnLst>
                                    <p:animMotion origin="layout" path="M 0.63143 0.01227 C 0.66511 0.02777 0.69879 0.04352 0.68143 0.05671 C 0.66407 0.0699 0.58646 0.07662 0.52778 0.09143 C 0.4691 0.10625 0.39931 0.12592 0.32952 0.1456 " pathEditMode="relative" rAng="0" ptsTypes="aaaA">
                                      <p:cBhvr>
                                        <p:cTn id="68" dur="2000" fill="hold"/>
                                        <p:tgtEl>
                                          <p:spTgt spid="149"/>
                                        </p:tgtEl>
                                        <p:attrNameLst>
                                          <p:attrName>ppt_x</p:attrName>
                                          <p:attrName>ppt_y</p:attrName>
                                        </p:attrNameLst>
                                      </p:cBhvr>
                                      <p:rCtr x="-117" y="67"/>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10"/>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nodeType="afterEffect">
                                  <p:stCondLst>
                                    <p:cond delay="0"/>
                                  </p:stCondLst>
                                  <p:childTnLst>
                                    <p:set>
                                      <p:cBhvr>
                                        <p:cTn id="79" dur="1" fill="hold">
                                          <p:stCondLst>
                                            <p:cond delay="0"/>
                                          </p:stCondLst>
                                        </p:cTn>
                                        <p:tgtEl>
                                          <p:spTgt spid="352"/>
                                        </p:tgtEl>
                                        <p:attrNameLst>
                                          <p:attrName>style.visibility</p:attrName>
                                        </p:attrNameLst>
                                      </p:cBhvr>
                                      <p:to>
                                        <p:strVal val="visible"/>
                                      </p:to>
                                    </p:set>
                                  </p:childTnLst>
                                </p:cTn>
                              </p:par>
                              <p:par>
                                <p:cTn id="80" presetID="1" presetClass="exit" presetSubtype="0" fill="hold" grpId="3" nodeType="withEffect">
                                  <p:stCondLst>
                                    <p:cond delay="0"/>
                                  </p:stCondLst>
                                  <p:childTnLst>
                                    <p:set>
                                      <p:cBhvr>
                                        <p:cTn id="81" dur="1" fill="hold">
                                          <p:stCondLst>
                                            <p:cond delay="0"/>
                                          </p:stCondLst>
                                        </p:cTn>
                                        <p:tgtEl>
                                          <p:spTgt spid="29"/>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2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6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464"/>
                                        </p:tgtEl>
                                        <p:attrNameLst>
                                          <p:attrName>style.visibility</p:attrName>
                                        </p:attrNameLst>
                                      </p:cBhvr>
                                      <p:to>
                                        <p:strVal val="hidden"/>
                                      </p:to>
                                    </p:set>
                                  </p:childTnLst>
                                </p:cTn>
                              </p:par>
                            </p:childTnLst>
                          </p:cTn>
                        </p:par>
                        <p:par>
                          <p:cTn id="92" fill="hold">
                            <p:stCondLst>
                              <p:cond delay="0"/>
                            </p:stCondLst>
                            <p:childTnLst>
                              <p:par>
                                <p:cTn id="93" presetID="1" presetClass="entr" presetSubtype="0" fill="hold" nodeType="afterEffect">
                                  <p:stCondLst>
                                    <p:cond delay="0"/>
                                  </p:stCondLst>
                                  <p:childTnLst>
                                    <p:set>
                                      <p:cBhvr>
                                        <p:cTn id="94" dur="1" fill="hold">
                                          <p:stCondLst>
                                            <p:cond delay="0"/>
                                          </p:stCondLst>
                                        </p:cTn>
                                        <p:tgtEl>
                                          <p:spTgt spid="457"/>
                                        </p:tgtEl>
                                        <p:attrNameLst>
                                          <p:attrName>style.visibility</p:attrName>
                                        </p:attrNameLst>
                                      </p:cBhvr>
                                      <p:to>
                                        <p:strVal val="visible"/>
                                      </p:to>
                                    </p:set>
                                  </p:childTnLst>
                                </p:cTn>
                              </p:par>
                              <p:par>
                                <p:cTn id="95" presetID="0" presetClass="path" presetSubtype="0" accel="50000" decel="50000" fill="hold" nodeType="withEffect">
                                  <p:stCondLst>
                                    <p:cond delay="0"/>
                                  </p:stCondLst>
                                  <p:childTnLst>
                                    <p:animMotion origin="layout" path="M -3.33333E-6 3.7037E-6 L 0.075 3.7037E-6 " pathEditMode="relative" ptsTypes="AA">
                                      <p:cBhvr>
                                        <p:cTn id="96" dur="2000" fill="hold"/>
                                        <p:tgtEl>
                                          <p:spTgt spid="457"/>
                                        </p:tgtEl>
                                        <p:attrNameLst>
                                          <p:attrName>ppt_x</p:attrName>
                                          <p:attrName>ppt_y</p:attrName>
                                        </p:attrNameLst>
                                      </p:cBhvr>
                                    </p:animMotion>
                                  </p:childTnLst>
                                </p:cTn>
                              </p:par>
                            </p:childTnLst>
                          </p:cTn>
                        </p:par>
                        <p:par>
                          <p:cTn id="97" fill="hold">
                            <p:stCondLst>
                              <p:cond delay="2000"/>
                            </p:stCondLst>
                            <p:childTnLst>
                              <p:par>
                                <p:cTn id="98" presetID="0" presetClass="path" presetSubtype="0" accel="50000" decel="50000" fill="hold" nodeType="afterEffect">
                                  <p:stCondLst>
                                    <p:cond delay="0"/>
                                  </p:stCondLst>
                                  <p:childTnLst>
                                    <p:animMotion origin="layout" path="M 0.075 4.44444E-6 L 0.075 0.58888 " pathEditMode="relative" rAng="0" ptsTypes="AA">
                                      <p:cBhvr>
                                        <p:cTn id="99" dur="2000" fill="hold"/>
                                        <p:tgtEl>
                                          <p:spTgt spid="457"/>
                                        </p:tgtEl>
                                        <p:attrNameLst>
                                          <p:attrName>ppt_x</p:attrName>
                                          <p:attrName>ppt_y</p:attrName>
                                        </p:attrNameLst>
                                      </p:cBhvr>
                                      <p:rCtr x="0" y="294"/>
                                    </p:animMotion>
                                  </p:childTnLst>
                                </p:cTn>
                              </p:par>
                            </p:childTnLst>
                          </p:cTn>
                        </p:par>
                        <p:par>
                          <p:cTn id="100" fill="hold">
                            <p:stCondLst>
                              <p:cond delay="4000"/>
                            </p:stCondLst>
                            <p:childTnLst>
                              <p:par>
                                <p:cTn id="101" presetID="1" presetClass="exit" presetSubtype="0" fill="hold" nodeType="afterEffect">
                                  <p:stCondLst>
                                    <p:cond delay="0"/>
                                  </p:stCondLst>
                                  <p:childTnLst>
                                    <p:set>
                                      <p:cBhvr>
                                        <p:cTn id="102" dur="1" fill="hold">
                                          <p:stCondLst>
                                            <p:cond delay="0"/>
                                          </p:stCondLst>
                                        </p:cTn>
                                        <p:tgtEl>
                                          <p:spTgt spid="457"/>
                                        </p:tgtEl>
                                        <p:attrNameLst>
                                          <p:attrName>style.visibility</p:attrName>
                                        </p:attrNameLst>
                                      </p:cBhvr>
                                      <p:to>
                                        <p:strVal val="hidden"/>
                                      </p:to>
                                    </p:set>
                                  </p:childTnLst>
                                </p:cTn>
                              </p:par>
                            </p:childTnLst>
                          </p:cTn>
                        </p:par>
                        <p:par>
                          <p:cTn id="103" fill="hold">
                            <p:stCondLst>
                              <p:cond delay="4000"/>
                            </p:stCondLst>
                            <p:childTnLst>
                              <p:par>
                                <p:cTn id="104" presetID="1" presetClass="entr" presetSubtype="0" fill="hold" grpId="0" nodeType="afterEffect">
                                  <p:stCondLst>
                                    <p:cond delay="0"/>
                                  </p:stCondLst>
                                  <p:childTnLst>
                                    <p:set>
                                      <p:cBhvr>
                                        <p:cTn id="105" dur="1" fill="hold">
                                          <p:stCondLst>
                                            <p:cond delay="0"/>
                                          </p:stCondLst>
                                        </p:cTn>
                                        <p:tgtEl>
                                          <p:spTgt spid="46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3"/>
                                        </p:tgtEl>
                                        <p:attrNameLst>
                                          <p:attrName>style.visibility</p:attrName>
                                        </p:attrNameLst>
                                      </p:cBhvr>
                                      <p:to>
                                        <p:strVal val="visible"/>
                                      </p:to>
                                    </p:set>
                                  </p:childTnLst>
                                </p:cTn>
                              </p:par>
                              <p:par>
                                <p:cTn id="108" presetID="0" presetClass="path" presetSubtype="0" accel="50000" decel="50000" fill="hold" grpId="1" nodeType="withEffect">
                                  <p:stCondLst>
                                    <p:cond delay="0"/>
                                  </p:stCondLst>
                                  <p:childTnLst>
                                    <p:animMotion origin="layout" path="M -0.00052 0.01111 C -0.0033 0.04051 -0.00573 0.07014 -0.00052 0.08866 C 0.00486 0.10718 0.0125 0.11968 0.0316 0.12223 C 0.05052 0.125 0.09323 0.11343 0.11372 0.1044 C 0.1342 0.09514 0.14393 0.08172 0.15417 0.06806 " pathEditMode="relative" rAng="0" ptsTypes="aaaaA">
                                      <p:cBhvr>
                                        <p:cTn id="109" dur="2000" fill="hold"/>
                                        <p:tgtEl>
                                          <p:spTgt spid="463"/>
                                        </p:tgtEl>
                                        <p:attrNameLst>
                                          <p:attrName>ppt_x</p:attrName>
                                          <p:attrName>ppt_y</p:attrName>
                                        </p:attrNameLst>
                                      </p:cBhvr>
                                      <p:rCtr x="75" y="57"/>
                                    </p:animMotion>
                                  </p:childTnLst>
                                </p:cTn>
                              </p:par>
                              <p:par>
                                <p:cTn id="110" presetID="0" presetClass="path" presetSubtype="0" accel="50000" decel="50000" fill="hold" grpId="1" nodeType="withEffect">
                                  <p:stCondLst>
                                    <p:cond delay="0"/>
                                  </p:stCondLst>
                                  <p:childTnLst>
                                    <p:animMotion origin="layout" path="M -0.00018 1.11111E-6 C -0.0033 -0.06667 -0.00417 -0.1338 -0.00712 -0.1713 C -0.01007 -0.2088 -0.01979 -0.2132 -0.01771 -0.225 C -0.01563 -0.23681 -0.01702 -0.23866 0.00503 -0.2419 C 0.02708 -0.24514 0.09132 -0.25278 0.11475 -0.24398 C 0.13819 -0.23495 0.14045 -0.19722 0.14583 -0.18773 " pathEditMode="relative" rAng="0" ptsTypes="aaaaaa">
                                      <p:cBhvr>
                                        <p:cTn id="111" dur="2000" fill="hold"/>
                                        <p:tgtEl>
                                          <p:spTgt spid="462"/>
                                        </p:tgtEl>
                                        <p:attrNameLst>
                                          <p:attrName>ppt_x</p:attrName>
                                          <p:attrName>ppt_y</p:attrName>
                                        </p:attrNameLst>
                                      </p:cBhvr>
                                      <p:rCtr x="63" y="-126"/>
                                    </p:animMotion>
                                  </p:childTnLst>
                                </p:cTn>
                              </p:par>
                            </p:childTnLst>
                          </p:cTn>
                        </p:par>
                        <p:par>
                          <p:cTn id="112" fill="hold">
                            <p:stCondLst>
                              <p:cond delay="6000"/>
                            </p:stCondLst>
                            <p:childTnLst>
                              <p:par>
                                <p:cTn id="113" presetID="0" presetClass="path" presetSubtype="0" accel="50000" decel="50000" fill="hold" grpId="0" nodeType="afterEffect">
                                  <p:stCondLst>
                                    <p:cond delay="0"/>
                                  </p:stCondLst>
                                  <p:childTnLst>
                                    <p:animMotion origin="layout" path="M 1.66667E-6 4.81481E-6 C -0.02917 0.00417 -0.05816 0.00833 -0.08455 0.00694 C -0.11094 0.00556 -0.14636 0.0162 -0.15868 -0.00903 C -0.17101 -0.03426 -0.19774 -0.11667 -0.15868 -0.14468 C -0.11962 -0.17269 0.0368 -0.17153 0.07587 -0.17685 " pathEditMode="relative" ptsTypes="aaaaA">
                                      <p:cBhvr>
                                        <p:cTn id="114" dur="2000" fill="hold"/>
                                        <p:tgtEl>
                                          <p:spTgt spid="18"/>
                                        </p:tgtEl>
                                        <p:attrNameLst>
                                          <p:attrName>ppt_x</p:attrName>
                                          <p:attrName>ppt_y</p:attrName>
                                        </p:attrNameLst>
                                      </p:cBhvr>
                                    </p:animMotion>
                                  </p:childTnLst>
                                </p:cTn>
                              </p:par>
                              <p:par>
                                <p:cTn id="115" presetID="0" presetClass="path" presetSubtype="0" accel="50000" decel="50000" fill="hold" grpId="0" nodeType="withEffect">
                                  <p:stCondLst>
                                    <p:cond delay="0"/>
                                  </p:stCondLst>
                                  <p:childTnLst>
                                    <p:animMotion origin="layout" path="M 0.00052 1.11111E-6 C 0.00313 0.0125 0.00573 0.025 -0.00243 0.03449 C -0.01059 0.04398 -0.02708 0.05486 -0.04791 0.05741 C -0.06892 0.05995 -0.11093 0.06852 -0.1283 0.05046 C -0.14583 0.03241 -0.1625 -0.02732 -0.1526 -0.0507 C -0.1427 -0.07408 -0.09253 -0.0757 -0.06927 -0.08958 C -0.046 -0.10347 -0.02239 -0.12593 -0.01302 -0.13333 " pathEditMode="relative" rAng="0" ptsTypes="aaaaaaA">
                                      <p:cBhvr>
                                        <p:cTn id="116" dur="2000" fill="hold"/>
                                        <p:tgtEl>
                                          <p:spTgt spid="27"/>
                                        </p:tgtEl>
                                        <p:attrNameLst>
                                          <p:attrName>ppt_x</p:attrName>
                                          <p:attrName>ppt_y</p:attrName>
                                        </p:attrNameLst>
                                      </p:cBhvr>
                                      <p:rCtr x="-79" y="-32"/>
                                    </p:animMotion>
                                  </p:childTnLst>
                                </p:cTn>
                              </p:par>
                              <p:par>
                                <p:cTn id="117" presetID="0" presetClass="path" presetSubtype="0" accel="50000" decel="50000" fill="hold" grpId="0" nodeType="withEffect">
                                  <p:stCondLst>
                                    <p:cond delay="0"/>
                                  </p:stCondLst>
                                  <p:childTnLst>
                                    <p:animMotion origin="layout" path="M 4.16667E-6 -2.59259E-6 C 0.00468 -0.01828 0.00954 -0.03657 4.16667E-6 -0.04907 C -0.00938 -0.06157 -0.03733 -0.07106 -0.0566 -0.07523 C -0.07639 -0.07963 -0.10087 -0.08912 -0.11684 -0.07523 C -0.13316 -0.06134 -0.15035 -0.04051 -0.15417 0.00903 C -0.15799 0.0581 -0.17205 0.16574 -0.13959 0.2213 C -0.10695 0.27662 -0.00296 0.31806 0.04218 0.34028 C 0.08732 0.36297 0.10937 0.35857 0.13177 0.35486 " pathEditMode="relative" rAng="0" ptsTypes="aaaaaaaA">
                                      <p:cBhvr>
                                        <p:cTn id="118" dur="2000" fill="hold"/>
                                        <p:tgtEl>
                                          <p:spTgt spid="15"/>
                                        </p:tgtEl>
                                        <p:attrNameLst>
                                          <p:attrName>ppt_x</p:attrName>
                                          <p:attrName>ppt_y</p:attrName>
                                        </p:attrNameLst>
                                      </p:cBhvr>
                                      <p:rCtr x="-20" y="137"/>
                                    </p:animMotion>
                                  </p:childTnLst>
                                </p:cTn>
                              </p:par>
                              <p:par>
                                <p:cTn id="119" presetID="0" presetClass="path" presetSubtype="0" accel="50000" decel="50000" fill="hold" grpId="0" nodeType="withEffect">
                                  <p:stCondLst>
                                    <p:cond delay="0"/>
                                  </p:stCondLst>
                                  <p:childTnLst>
                                    <p:animMotion origin="layout" path="M 2.77778E-6 4.81481E-6 C -0.01077 -0.01875 -0.02153 -0.0375 -0.04479 -0.04815 C -0.06806 -0.0588 -0.11354 -0.06899 -0.13959 -0.06436 C -0.16563 -0.05973 -0.18976 -0.04352 -0.20157 -0.02061 C -0.21337 0.00231 -0.21945 0.04375 -0.21025 0.07361 C -0.20104 0.10347 -0.19306 0.14838 -0.14653 0.15879 C -0.1 0.16921 0.01371 0.13865 0.06909 0.13564 C 0.12448 0.13264 0.15538 0.13634 0.18628 0.14027 " pathEditMode="relative" ptsTypes="aaaaaaaA">
                                      <p:cBhvr>
                                        <p:cTn id="120" dur="2000" fill="hold"/>
                                        <p:tgtEl>
                                          <p:spTgt spid="22"/>
                                        </p:tgtEl>
                                        <p:attrNameLst>
                                          <p:attrName>ppt_x</p:attrName>
                                          <p:attrName>ppt_y</p:attrName>
                                        </p:attrNameLst>
                                      </p:cBhvr>
                                    </p:animMotion>
                                  </p:childTnLst>
                                </p:cTn>
                              </p:par>
                              <p:par>
                                <p:cTn id="121" presetID="0" presetClass="path" presetSubtype="0" accel="50000" decel="50000" fill="hold" grpId="0" nodeType="withEffect">
                                  <p:stCondLst>
                                    <p:cond delay="0"/>
                                  </p:stCondLst>
                                  <p:childTnLst>
                                    <p:animMotion origin="layout" path="M -4.72222E-6 7.40741E-7 C -0.01614 -0.01759 -0.03229 -0.03518 -0.06562 -0.04815 C -0.09895 -0.06111 -0.17239 -0.07361 -0.2 -0.07824 C -0.2276 -0.08287 -0.22152 -0.05949 -0.23107 -0.07593 C -0.24062 -0.09236 -0.25486 -0.14768 -0.25694 -0.17708 C -0.25902 -0.20648 -0.25121 -0.22963 -0.24322 -0.25278 " pathEditMode="relative" ptsTypes="aaaaaA">
                                      <p:cBhvr>
                                        <p:cTn id="122" dur="2000" fill="hold"/>
                                        <p:tgtEl>
                                          <p:spTgt spid="24"/>
                                        </p:tgtEl>
                                        <p:attrNameLst>
                                          <p:attrName>ppt_x</p:attrName>
                                          <p:attrName>ppt_y</p:attrName>
                                        </p:attrNameLst>
                                      </p:cBhvr>
                                    </p:animMotion>
                                  </p:childTnLst>
                                </p:cTn>
                              </p:par>
                              <p:par>
                                <p:cTn id="123" presetID="0" presetClass="path" presetSubtype="0" accel="50000" decel="50000" fill="hold" grpId="0" nodeType="withEffect">
                                  <p:stCondLst>
                                    <p:cond delay="0"/>
                                  </p:stCondLst>
                                  <p:childTnLst>
                                    <p:animMotion origin="layout" path="M -7.5E-6 4.44444E-6 C -0.00799 0.01574 -0.01598 0.03171 -0.04133 0.03888 C -0.06667 0.04606 -0.11389 0.04282 -0.15174 0.04351 C -0.18959 0.04421 -0.24688 0.0581 -0.26893 0.04351 C -0.29098 0.02893 -0.29254 -0.02107 -0.28455 -0.04375 C -0.27657 -0.06644 -0.25521 -0.08334 -0.22067 -0.09213 C -0.18612 -0.10093 -0.13212 -0.08982 -0.07761 -0.09676 C -0.0231 -0.10371 0.04183 -0.11852 0.10694 -0.13334 " pathEditMode="relative" ptsTypes="aaaaaaaA">
                                      <p:cBhvr>
                                        <p:cTn id="124" dur="2000" fill="hold"/>
                                        <p:tgtEl>
                                          <p:spTgt spid="17"/>
                                        </p:tgtEl>
                                        <p:attrNameLst>
                                          <p:attrName>ppt_x</p:attrName>
                                          <p:attrName>ppt_y</p:attrName>
                                        </p:attrNameLst>
                                      </p:cBhvr>
                                    </p:animMotion>
                                  </p:childTnLst>
                                </p:cTn>
                              </p:par>
                              <p:par>
                                <p:cTn id="125" presetID="0" presetClass="path" presetSubtype="0" accel="50000" decel="50000" fill="hold" grpId="0" nodeType="withEffect">
                                  <p:stCondLst>
                                    <p:cond delay="0"/>
                                  </p:stCondLst>
                                  <p:childTnLst>
                                    <p:animMotion origin="layout" path="M -3.33333E-6 -4.44444E-6 C -0.06493 0.00255 -0.12986 0.0051 -0.17066 0.00695 C -0.21145 0.0088 -0.22986 -0.00185 -0.24479 0.01158 C -0.25972 0.025 -0.27014 0.05232 -0.26041 0.0875 C -0.25069 0.12269 -0.21996 0.19144 -0.18611 0.22315 C -0.15225 0.25487 -0.07239 0.25255 -0.05694 0.27825 C -0.04149 0.30394 -0.05711 0.35602 -0.09305 0.37709 C -0.12899 0.39815 -0.23541 0.39862 -0.27291 0.40417 " pathEditMode="relative" rAng="0" ptsTypes="aaaaaaaa">
                                      <p:cBhvr>
                                        <p:cTn id="126" dur="2000" fill="hold"/>
                                        <p:tgtEl>
                                          <p:spTgt spid="20"/>
                                        </p:tgtEl>
                                        <p:attrNameLst>
                                          <p:attrName>ppt_x</p:attrName>
                                          <p:attrName>ppt_y</p:attrName>
                                        </p:attrNameLst>
                                      </p:cBhvr>
                                      <p:rCtr x="-136" y="201"/>
                                    </p:animMotion>
                                  </p:childTnLst>
                                </p:cTn>
                              </p:par>
                              <p:par>
                                <p:cTn id="127" presetID="0" presetClass="path" presetSubtype="0" accel="50000" decel="50000" fill="hold" grpId="0" nodeType="withEffect">
                                  <p:stCondLst>
                                    <p:cond delay="0"/>
                                  </p:stCondLst>
                                  <p:childTnLst>
                                    <p:animMotion origin="layout" path="M -1.94444E-6 8.67362E-19 C -0.06927 -0.01898 -0.13854 -0.03773 -0.18281 -0.04607 C -0.22708 -0.0544 -0.24722 -0.03125 -0.26563 -0.0507 C -0.28403 -0.07014 -0.30886 -0.14144 -0.29323 -0.1632 C -0.27761 -0.18495 -0.22118 -0.17824 -0.1724 -0.18171 C -0.12361 -0.18519 -0.03438 -0.18357 -1.94444E-6 -0.18403 C 0.03437 -0.18449 0.03437 -0.18426 0.03437 -0.18403 " pathEditMode="relative" ptsTypes="aaaaaaA">
                                      <p:cBhvr>
                                        <p:cTn id="128" dur="2000" fill="hold"/>
                                        <p:tgtEl>
                                          <p:spTgt spid="25"/>
                                        </p:tgtEl>
                                        <p:attrNameLst>
                                          <p:attrName>ppt_x</p:attrName>
                                          <p:attrName>ppt_y</p:attrName>
                                        </p:attrNameLst>
                                      </p:cBhvr>
                                    </p:animMotion>
                                  </p:childTnLst>
                                </p:cTn>
                              </p:par>
                              <p:par>
                                <p:cTn id="129" presetID="0" presetClass="path" presetSubtype="0" accel="50000" decel="50000" fill="hold" grpId="0" nodeType="withEffect">
                                  <p:stCondLst>
                                    <p:cond delay="0"/>
                                  </p:stCondLst>
                                  <p:childTnLst>
                                    <p:animMotion origin="layout" path="M -2.77778E-6 -1.85185E-6 C -0.02239 -0.01527 -0.04462 -0.03055 -0.07083 -0.03912 C -0.09705 -0.04768 -0.12587 -0.04791 -0.15694 -0.05069 C -0.18802 -0.05347 -0.23142 -0.05578 -0.25694 -0.05532 C -0.28246 -0.05486 -0.29809 -0.06065 -0.31041 -0.04838 C -0.32274 -0.03611 -0.32968 -0.01504 -0.33107 0.01829 C -0.33246 0.05162 -0.33611 0.13635 -0.31909 0.15162 C -0.30208 0.1669 -0.26232 0.12199 -0.22934 0.11019 C -0.19635 0.09838 -0.15104 0.07037 -0.12083 0.08033 C -0.09062 0.09028 -0.06962 0.1301 -0.04843 0.16991 " pathEditMode="relative" ptsTypes="aaaaaaaaaA">
                                      <p:cBhvr>
                                        <p:cTn id="130" dur="2000" fill="hold"/>
                                        <p:tgtEl>
                                          <p:spTgt spid="32"/>
                                        </p:tgtEl>
                                        <p:attrNameLst>
                                          <p:attrName>ppt_x</p:attrName>
                                          <p:attrName>ppt_y</p:attrName>
                                        </p:attrNameLst>
                                      </p:cBhvr>
                                    </p:animMotion>
                                  </p:childTnLst>
                                </p:cTn>
                              </p:par>
                              <p:par>
                                <p:cTn id="131" presetID="0" presetClass="path" presetSubtype="0" accel="50000" decel="50000" fill="hold" grpId="0" nodeType="withEffect">
                                  <p:stCondLst>
                                    <p:cond delay="0"/>
                                  </p:stCondLst>
                                  <p:childTnLst>
                                    <p:animMotion origin="layout" path="M -3.88889E-6 -1.11111E-6 C -0.02517 -0.02037 -0.05035 -0.04051 -0.08976 -0.05046 C -0.12917 -0.06042 -0.19757 -0.05694 -0.23628 -0.05972 C -0.275 -0.0625 -0.30087 -0.07083 -0.3224 -0.06667 C -0.34392 -0.0625 -0.35208 -0.05717 -0.36562 -0.03449 C -0.37917 -0.0118 -0.40295 0.03148 -0.40347 0.06898 C -0.40399 0.10648 -0.38663 0.14861 -0.3691 0.19097 " pathEditMode="relative" ptsTypes="aaaaaaA">
                                      <p:cBhvr>
                                        <p:cTn id="132" dur="2000" fill="hold"/>
                                        <p:tgtEl>
                                          <p:spTgt spid="31"/>
                                        </p:tgtEl>
                                        <p:attrNameLst>
                                          <p:attrName>ppt_x</p:attrName>
                                          <p:attrName>ppt_y</p:attrName>
                                        </p:attrNameLst>
                                      </p:cBhvr>
                                    </p:animMotion>
                                  </p:childTnLst>
                                </p:cTn>
                              </p:par>
                              <p:par>
                                <p:cTn id="133" presetID="0" presetClass="path" presetSubtype="0" accel="50000" decel="50000" fill="hold" grpId="0" nodeType="withEffect">
                                  <p:stCondLst>
                                    <p:cond delay="0"/>
                                  </p:stCondLst>
                                  <p:childTnLst>
                                    <p:animMotion origin="layout" path="M 2.77778E-6 -6.66667E-6 C -0.0158 0.01064 -0.03143 0.02152 -0.05157 0.02985 C -0.0717 0.03819 -0.10139 0.04907 -0.12066 0.05069 C -0.13993 0.05231 -0.15347 0.03541 -0.16719 0.03911 C -0.18091 0.04282 -0.19549 0.05254 -0.2033 0.0736 C -0.21111 0.09467 -0.2257 0.1456 -0.21372 0.1655 C -0.20174 0.18541 -0.16163 0.1868 -0.13091 0.19328 C -0.10018 0.19976 -0.06476 0.20208 -0.02917 0.20462 " pathEditMode="relative" ptsTypes="aaaaaaaA">
                                      <p:cBhvr>
                                        <p:cTn id="134" dur="2000" fill="hold"/>
                                        <p:tgtEl>
                                          <p:spTgt spid="21"/>
                                        </p:tgtEl>
                                        <p:attrNameLst>
                                          <p:attrName>ppt_x</p:attrName>
                                          <p:attrName>ppt_y</p:attrName>
                                        </p:attrNameLst>
                                      </p:cBhvr>
                                    </p:animMotion>
                                  </p:childTnLst>
                                </p:cTn>
                              </p:par>
                              <p:par>
                                <p:cTn id="135" presetID="0" presetClass="path" presetSubtype="0" accel="50000" decel="50000" fill="hold" grpId="0" nodeType="withEffect">
                                  <p:stCondLst>
                                    <p:cond delay="0"/>
                                  </p:stCondLst>
                                  <p:childTnLst>
                                    <p:animMotion origin="layout" path="M 5.83333E-6 -6.66667E-6 C -0.00919 0.00972 -0.01822 0.01944 -0.03263 0.02754 C -0.04704 0.03564 -0.06579 0.04606 -0.0861 0.04837 C -0.10642 0.05069 -0.1361 0.04328 -0.15503 0.04143 C -0.17395 0.03958 -0.1868 0.02847 -0.19999 0.0368 C -0.21319 0.04513 -0.2335 0.06805 -0.23437 0.09212 C -0.23524 0.1162 -0.22013 0.14884 -0.20503 0.18171 " pathEditMode="relative" ptsTypes="aaaaaaA">
                                      <p:cBhvr>
                                        <p:cTn id="136" dur="2000" fill="hold"/>
                                        <p:tgtEl>
                                          <p:spTgt spid="23"/>
                                        </p:tgtEl>
                                        <p:attrNameLst>
                                          <p:attrName>ppt_x</p:attrName>
                                          <p:attrName>ppt_y</p:attrName>
                                        </p:attrNameLst>
                                      </p:cBhvr>
                                    </p:animMotion>
                                  </p:childTnLst>
                                </p:cTn>
                              </p:par>
                              <p:par>
                                <p:cTn id="137" presetID="0" presetClass="path" presetSubtype="0" accel="50000" decel="50000" fill="hold" grpId="0" nodeType="withEffect">
                                  <p:stCondLst>
                                    <p:cond delay="0"/>
                                  </p:stCondLst>
                                  <p:childTnLst>
                                    <p:animMotion origin="layout" path="M 0.00416 -2.22222E-6 C -0.00868 0.0125 -0.02136 0.025 -0.0441 0.02986 C -0.06684 0.03472 -0.09705 0.0294 -0.13212 0.02986 C -0.16719 0.03033 -0.22292 0.03148 -0.25452 0.03218 C -0.28611 0.03287 -0.30313 0.02963 -0.3217 0.03449 C -0.34028 0.03935 -0.35938 0.03519 -0.3665 0.06204 C -0.37361 0.08889 -0.36997 0.15949 -0.36476 0.19537 C -0.35955 0.23125 -0.35834 0.24005 -0.33559 0.27824 C -0.31285 0.31644 -0.24653 0.4007 -0.22865 0.42523 " pathEditMode="relative" rAng="0" ptsTypes="aaaaaaaaA">
                                      <p:cBhvr>
                                        <p:cTn id="138" dur="2000" fill="hold"/>
                                        <p:tgtEl>
                                          <p:spTgt spid="19"/>
                                        </p:tgtEl>
                                        <p:attrNameLst>
                                          <p:attrName>ppt_x</p:attrName>
                                          <p:attrName>ppt_y</p:attrName>
                                        </p:attrNameLst>
                                      </p:cBhvr>
                                      <p:rCtr x="-189" y="213"/>
                                    </p:animMotion>
                                  </p:childTnLst>
                                </p:cTn>
                              </p:par>
                              <p:par>
                                <p:cTn id="139" presetID="0" presetClass="path" presetSubtype="0" accel="50000" decel="50000" fill="hold" grpId="0" nodeType="withEffect">
                                  <p:stCondLst>
                                    <p:cond delay="0"/>
                                  </p:stCondLst>
                                  <p:childTnLst>
                                    <p:animMotion origin="layout" path="M -1.38889E-6 3.7037E-7 C -0.01146 0.00278 -0.02292 0.00579 -0.05851 0.00695 C -0.0941 0.00811 -0.17344 0.00695 -0.21371 0.00695 C -0.25399 0.00695 -0.27864 -0.00717 -0.3 0.00695 C -0.32135 0.02107 -0.34132 0.05579 -0.34132 0.09213 C -0.34132 0.12848 -0.32101 0.21436 -0.3 0.22547 C -0.27899 0.23658 -0.24653 0.15695 -0.21545 0.1588 C -0.18437 0.16065 -0.14305 0.23496 -0.11371 0.23681 C -0.08437 0.23866 -0.06198 0.16436 -0.03958 0.17014 C -0.01719 0.17593 0.00174 0.22362 0.02083 0.2713 " pathEditMode="relative" ptsTypes="aaaaaaaaaA">
                                      <p:cBhvr>
                                        <p:cTn id="140" dur="2000" fill="hold"/>
                                        <p:tgtEl>
                                          <p:spTgt spid="30"/>
                                        </p:tgtEl>
                                        <p:attrNameLst>
                                          <p:attrName>ppt_x</p:attrName>
                                          <p:attrName>ppt_y</p:attrName>
                                        </p:attrNameLst>
                                      </p:cBhvr>
                                    </p:animMotion>
                                  </p:childTnLst>
                                </p:cTn>
                              </p:par>
                              <p:par>
                                <p:cTn id="141" presetID="0" presetClass="path" presetSubtype="0" accel="50000" decel="50000" fill="hold" grpId="0" nodeType="withEffect">
                                  <p:stCondLst>
                                    <p:cond delay="0"/>
                                  </p:stCondLst>
                                  <p:childTnLst>
                                    <p:animMotion origin="layout" path="M -2.77778E-6 3.7037E-6 C -0.05104 -0.00672 -0.10208 -0.0132 -0.13455 -0.01621 C -0.16701 -0.01922 -0.17743 -0.02894 -0.19496 -0.01852 C -0.2125 -0.0081 -0.23489 0.01643 -0.23975 0.04583 C -0.24462 0.07523 -0.23541 0.11713 -0.2243 0.15856 C -0.21319 0.2 -0.2125 0.26828 -0.17257 0.29421 C -0.13264 0.32014 -0.03975 0.30254 0.01545 0.31481 C 0.07066 0.32708 0.11459 0.34745 0.15851 0.36782 " pathEditMode="relative" ptsTypes="aaaaaaaA">
                                      <p:cBhvr>
                                        <p:cTn id="142" dur="2000" fill="hold"/>
                                        <p:tgtEl>
                                          <p:spTgt spid="16"/>
                                        </p:tgtEl>
                                        <p:attrNameLst>
                                          <p:attrName>ppt_x</p:attrName>
                                          <p:attrName>ppt_y</p:attrName>
                                        </p:attrNameLst>
                                      </p:cBhvr>
                                    </p:animMotion>
                                  </p:childTnLst>
                                </p:cTn>
                              </p:par>
                            </p:childTnLst>
                          </p:cTn>
                        </p:par>
                        <p:par>
                          <p:cTn id="143" fill="hold">
                            <p:stCondLst>
                              <p:cond delay="8000"/>
                            </p:stCondLst>
                            <p:childTnLst>
                              <p:par>
                                <p:cTn id="144" presetID="0" presetClass="path" presetSubtype="0" accel="50000" decel="50000" fill="hold" grpId="2" nodeType="afterEffect">
                                  <p:stCondLst>
                                    <p:cond delay="0"/>
                                  </p:stCondLst>
                                  <p:childTnLst>
                                    <p:animMotion origin="layout" path="M -0.22864 0.42523 C -0.20642 0.4125 -0.1842 0.4 -0.16927 0.37662 C -0.15434 0.35324 -0.1585 0.30856 -0.13906 0.28495 C -0.11962 0.26134 -0.09705 0.24814 -0.0526 0.23495 C -0.00816 0.22176 0.08976 0.23078 0.12761 0.20578 C 0.16545 0.18078 0.17483 0.11111 0.17448 0.08495 C 0.17413 0.05879 0.15295 0.05486 0.12552 0.04884 C 0.09809 0.04282 0.03403 0.05231 0.0099 0.04884 C -0.01423 0.04537 -0.01701 0.03449 -0.01927 0.02801 C -0.02153 0.02152 -0.01267 0.01574 -0.00364 0.00995 " pathEditMode="relative" rAng="0" ptsTypes="aaaaaaaaaA">
                                      <p:cBhvr>
                                        <p:cTn id="145" dur="2000" fill="hold"/>
                                        <p:tgtEl>
                                          <p:spTgt spid="19"/>
                                        </p:tgtEl>
                                        <p:attrNameLst>
                                          <p:attrName>ppt_x</p:attrName>
                                          <p:attrName>ppt_y</p:attrName>
                                        </p:attrNameLst>
                                      </p:cBhvr>
                                      <p:rCtr x="202" y="-208"/>
                                    </p:animMotion>
                                  </p:childTnLst>
                                </p:cTn>
                              </p:par>
                              <p:par>
                                <p:cTn id="146" presetID="0" presetClass="path" presetSubtype="0" accel="50000" decel="50000" fill="hold" grpId="1" nodeType="withEffect">
                                  <p:stCondLst>
                                    <p:cond delay="0"/>
                                  </p:stCondLst>
                                  <p:childTnLst>
                                    <p:animMotion origin="layout" path="M -0.3691 0.19097 C -0.35452 0.16644 -0.33993 0.14213 -0.30347 0.13681 C -0.26702 0.13148 -0.22604 0.16713 -0.15035 0.15903 C -0.07466 0.15093 0.10399 0.11921 0.15069 0.0882 C 0.19739 0.05718 0.1526 -0.00741 0.12986 -0.02708 C 0.10712 -0.04676 0.03646 -0.03657 0.01423 -0.02986 C -0.00799 -0.02315 -0.00573 -0.00509 -0.00347 0.0132 " pathEditMode="relative" rAng="0" ptsTypes="aaaaaaA">
                                      <p:cBhvr>
                                        <p:cTn id="147" dur="2000" fill="hold"/>
                                        <p:tgtEl>
                                          <p:spTgt spid="31"/>
                                        </p:tgtEl>
                                        <p:attrNameLst>
                                          <p:attrName>ppt_x</p:attrName>
                                          <p:attrName>ppt_y</p:attrName>
                                        </p:attrNameLst>
                                      </p:cBhvr>
                                      <p:rCtr x="283" y="-119"/>
                                    </p:animMotion>
                                  </p:childTnLst>
                                </p:cTn>
                              </p:par>
                              <p:par>
                                <p:cTn id="148" presetID="0" presetClass="path" presetSubtype="0" accel="50000" decel="50000" fill="hold" grpId="1" nodeType="withEffect">
                                  <p:stCondLst>
                                    <p:cond delay="0"/>
                                  </p:stCondLst>
                                  <p:childTnLst>
                                    <p:animMotion origin="layout" path="M 0.18628 0.14028 C 0.20312 0.14097 0.21996 0.1419 0.24461 0.13889 C 0.26927 0.13588 0.31388 0.15347 0.3342 0.12222 C 0.35451 0.09097 0.36232 0.00162 0.36649 -0.04861 C 0.37066 -0.09884 0.36059 -0.12662 0.3592 -0.17917 C 0.35781 -0.23171 0.35104 -0.32384 0.35816 -0.36389 C 0.36527 -0.40393 0.3835 -0.4118 0.40191 -0.41944 " pathEditMode="relative" rAng="0" ptsTypes="aaaaaaA">
                                      <p:cBhvr>
                                        <p:cTn id="149" dur="2000" fill="hold"/>
                                        <p:tgtEl>
                                          <p:spTgt spid="22"/>
                                        </p:tgtEl>
                                        <p:attrNameLst>
                                          <p:attrName>ppt_x</p:attrName>
                                          <p:attrName>ppt_y</p:attrName>
                                        </p:attrNameLst>
                                      </p:cBhvr>
                                      <p:rCtr x="108" y="-273"/>
                                    </p:animMotion>
                                  </p:childTnLst>
                                </p:cTn>
                              </p:par>
                              <p:par>
                                <p:cTn id="150" presetID="0" presetClass="path" presetSubtype="0" accel="50000" decel="50000" fill="hold" grpId="1" nodeType="withEffect">
                                  <p:stCondLst>
                                    <p:cond delay="0"/>
                                  </p:stCondLst>
                                  <p:childTnLst>
                                    <p:animMotion origin="layout" path="M 0.10694 -0.13333 C 0.12083 -0.13912 0.13472 -0.14467 0.14965 -0.13055 C 0.16458 -0.11643 0.17847 -0.05833 0.19653 -0.04861 C 0.21458 -0.03889 0.24948 -0.02801 0.25799 -0.07222 C 0.26649 -0.11643 0.27118 -0.27476 0.24757 -0.31389 C 0.22396 -0.35301 0.17014 -0.33009 0.11632 -0.30694 " pathEditMode="relative" rAng="0" ptsTypes="aaaaaA">
                                      <p:cBhvr>
                                        <p:cTn id="151" dur="2000" fill="hold"/>
                                        <p:tgtEl>
                                          <p:spTgt spid="17"/>
                                        </p:tgtEl>
                                        <p:attrNameLst>
                                          <p:attrName>ppt_x</p:attrName>
                                          <p:attrName>ppt_y</p:attrName>
                                        </p:attrNameLst>
                                      </p:cBhvr>
                                      <p:rCtr x="82" y="-57"/>
                                    </p:animMotion>
                                  </p:childTnLst>
                                </p:cTn>
                              </p:par>
                              <p:par>
                                <p:cTn id="152" presetID="0" presetClass="path" presetSubtype="0" accel="50000" decel="50000" fill="hold" grpId="2" nodeType="withEffect">
                                  <p:stCondLst>
                                    <p:cond delay="0"/>
                                  </p:stCondLst>
                                  <p:childTnLst>
                                    <p:animMotion origin="layout" path="M 0.02083 0.27129 C 0.01927 0.27106 0.01771 0.27083 0.03541 0.26435 C 0.05312 0.25787 0.09201 0.24699 0.12708 0.2324 C 0.16215 0.21782 0.22239 0.20787 0.24583 0.17685 C 0.26927 0.14583 0.27205 0.07199 0.26771 0.04629 C 0.26337 0.0206 0.25903 0.02546 0.21979 0.02268 C 0.18055 0.0199 0.06909 0.03194 0.03229 0.02963 C -0.00452 0.02731 -0.00278 0.01805 -0.00104 0.00879 " pathEditMode="relative" rAng="0" ptsTypes="aaaaaaaA">
                                      <p:cBhvr>
                                        <p:cTn id="153" dur="2000" fill="hold"/>
                                        <p:tgtEl>
                                          <p:spTgt spid="30"/>
                                        </p:tgtEl>
                                        <p:attrNameLst>
                                          <p:attrName>ppt_x</p:attrName>
                                          <p:attrName>ppt_y</p:attrName>
                                        </p:attrNameLst>
                                      </p:cBhvr>
                                      <p:rCtr x="113" y="-131"/>
                                    </p:animMotion>
                                  </p:childTnLst>
                                </p:cTn>
                              </p:par>
                              <p:par>
                                <p:cTn id="154" presetID="0" presetClass="path" presetSubtype="0" accel="50000" decel="50000" fill="hold" grpId="2" nodeType="withEffect">
                                  <p:stCondLst>
                                    <p:cond delay="0"/>
                                  </p:stCondLst>
                                  <p:childTnLst>
                                    <p:animMotion origin="layout" path="M 0.15851 0.36782 C 0.18803 0.34769 0.21754 0.32778 0.24705 0.29977 C 0.27657 0.27176 0.31598 0.24514 0.3356 0.19977 C 0.35521 0.1544 0.40278 0.05949 0.36476 0.02755 C 0.32674 -0.0044 0.16875 0.01065 0.10747 0.0081 C 0.04619 0.00556 0.02153 0.0088 -0.00295 0.01227 " pathEditMode="relative" rAng="0" ptsTypes="aaaaaA">
                                      <p:cBhvr>
                                        <p:cTn id="155" dur="2000" fill="hold"/>
                                        <p:tgtEl>
                                          <p:spTgt spid="16"/>
                                        </p:tgtEl>
                                        <p:attrNameLst>
                                          <p:attrName>ppt_x</p:attrName>
                                          <p:attrName>ppt_y</p:attrName>
                                        </p:attrNameLst>
                                      </p:cBhvr>
                                      <p:rCtr x="41" y="-186"/>
                                    </p:animMotion>
                                  </p:childTnLst>
                                </p:cTn>
                              </p:par>
                              <p:par>
                                <p:cTn id="156" presetID="0" presetClass="path" presetSubtype="0" accel="50000" decel="50000" fill="hold" grpId="1" nodeType="withEffect">
                                  <p:stCondLst>
                                    <p:cond delay="0"/>
                                  </p:stCondLst>
                                  <p:childTnLst>
                                    <p:animMotion origin="layout" path="M 0.13177 0.35487 C 0.18958 0.3801 0.2474 0.40556 0.28802 0.37431 C 0.32865 0.34306 0.35764 0.23311 0.37552 0.16737 C 0.3934 0.10162 0.42778 0.01598 0.39531 -0.02013 C 0.36285 -0.05625 0.24115 -0.04768 0.18073 -0.0493 C 0.12031 -0.05092 0.06372 -0.03819 0.03281 -0.02986 C 0.00191 -0.02152 -0.00139 -0.01041 -0.00469 0.0007 " pathEditMode="relative" rAng="0" ptsTypes="aaaaaaA">
                                      <p:cBhvr>
                                        <p:cTn id="157" dur="2000" fill="hold"/>
                                        <p:tgtEl>
                                          <p:spTgt spid="15"/>
                                        </p:tgtEl>
                                        <p:attrNameLst>
                                          <p:attrName>ppt_x</p:attrName>
                                          <p:attrName>ppt_y</p:attrName>
                                        </p:attrNameLst>
                                      </p:cBhvr>
                                      <p:rCtr x="80" y="-180"/>
                                    </p:animMotion>
                                  </p:childTnLst>
                                </p:cTn>
                              </p:par>
                              <p:par>
                                <p:cTn id="158" presetID="0" presetClass="path" presetSubtype="0" accel="50000" decel="50000" fill="hold" grpId="1" nodeType="withEffect">
                                  <p:stCondLst>
                                    <p:cond delay="0"/>
                                  </p:stCondLst>
                                  <p:childTnLst>
                                    <p:animMotion origin="layout" path="M -0.27291 0.40416 C -0.28402 0.39051 -0.29513 0.37708 -0.29375 0.35139 C -0.29236 0.32569 -0.30659 0.27592 -0.26458 0.25 C -0.22257 0.22407 -0.1309 0.20625 -0.04166 0.19583 C 0.04757 0.18541 0.20747 0.21227 0.27084 0.1875 C 0.33421 0.16273 0.38368 0.07731 0.33855 0.04722 C 0.29341 0.01713 0.14671 0.01203 -3.88889E-6 0.00694 " pathEditMode="relative" rAng="0" ptsTypes="aaaaaaA">
                                      <p:cBhvr>
                                        <p:cTn id="159" dur="2000" fill="hold"/>
                                        <p:tgtEl>
                                          <p:spTgt spid="20"/>
                                        </p:tgtEl>
                                        <p:attrNameLst>
                                          <p:attrName>ppt_x</p:attrName>
                                          <p:attrName>ppt_y</p:attrName>
                                        </p:attrNameLst>
                                      </p:cBhvr>
                                      <p:rCtr x="311" y="-199"/>
                                    </p:animMotion>
                                  </p:childTnLst>
                                </p:cTn>
                              </p:par>
                              <p:par>
                                <p:cTn id="160" presetID="0" presetClass="path" presetSubtype="0" accel="50000" decel="50000" fill="hold" grpId="1" nodeType="withEffect">
                                  <p:stCondLst>
                                    <p:cond delay="0"/>
                                  </p:stCondLst>
                                  <p:childTnLst>
                                    <p:animMotion origin="layout" path="M -0.04843 0.16991 C -0.04913 0.1713 -0.04982 0.17292 -0.02864 0.16991 C -0.00746 0.1669 0.03698 0.16713 0.07865 0.15185 C 0.12032 0.13657 0.2007 0.10949 0.22136 0.07824 C 0.24202 0.04699 0.23403 -0.01551 0.20261 -0.03565 C 0.17118 -0.05579 0.06667 -0.04884 0.03282 -0.04259 C -0.00104 -0.03634 -0.00086 -0.01736 -0.00052 0.00185 " pathEditMode="relative" rAng="0" ptsTypes="aaaaaaA">
                                      <p:cBhvr>
                                        <p:cTn id="161" dur="2000" fill="hold"/>
                                        <p:tgtEl>
                                          <p:spTgt spid="32"/>
                                        </p:tgtEl>
                                        <p:attrNameLst>
                                          <p:attrName>ppt_x</p:attrName>
                                          <p:attrName>ppt_y</p:attrName>
                                        </p:attrNameLst>
                                      </p:cBhvr>
                                      <p:rCtr x="144" y="-111"/>
                                    </p:animMotion>
                                  </p:childTnLst>
                                </p:cTn>
                              </p:par>
                              <p:par>
                                <p:cTn id="162" presetID="0" presetClass="path" presetSubtype="0" accel="50000" decel="50000" fill="hold" grpId="1" nodeType="withEffect">
                                  <p:stCondLst>
                                    <p:cond delay="0"/>
                                  </p:stCondLst>
                                  <p:childTnLst>
                                    <p:animMotion origin="layout" path="M -0.02917 0.20463 C 0.04601 0.20856 0.12118 0.21273 0.18854 0.20463 C 0.2559 0.19652 0.34149 0.19676 0.375 0.15602 C 0.40851 0.11527 0.39757 -0.00371 0.38958 -0.03982 C 0.3816 -0.07593 0.34427 -0.07431 0.32708 -0.06065 C 0.3099 -0.04699 0.31649 0.02338 0.28646 0.04213 C 0.25642 0.06088 0.18663 0.05277 0.14688 0.05185 C 0.10712 0.05092 0.07309 0.04421 0.04792 0.03657 C 0.02274 0.02893 0.0092 0.01736 -0.00417 0.00602 " pathEditMode="relative" rAng="0" ptsTypes="aaaaaaaaA">
                                      <p:cBhvr>
                                        <p:cTn id="163" dur="2000" fill="hold"/>
                                        <p:tgtEl>
                                          <p:spTgt spid="21"/>
                                        </p:tgtEl>
                                        <p:attrNameLst>
                                          <p:attrName>ppt_x</p:attrName>
                                          <p:attrName>ppt_y</p:attrName>
                                        </p:attrNameLst>
                                      </p:cBhvr>
                                      <p:rCtr x="219" y="-136"/>
                                    </p:animMotion>
                                  </p:childTnLst>
                                </p:cTn>
                              </p:par>
                              <p:par>
                                <p:cTn id="164" presetID="0" presetClass="path" presetSubtype="0" accel="50000" decel="50000" fill="hold" grpId="1" nodeType="withEffect">
                                  <p:stCondLst>
                                    <p:cond delay="0"/>
                                  </p:stCondLst>
                                  <p:childTnLst>
                                    <p:animMotion origin="layout" path="M -0.20503 0.18171 C -0.17378 0.18634 -0.14253 0.1912 -0.07691 0.19282 C -0.01128 0.19444 0.12257 0.21041 0.18872 0.19143 C 0.25486 0.17245 0.31528 0.10254 0.31997 0.07893 C 0.32465 0.05532 0.25278 0.05463 0.21684 0.04977 C 0.1809 0.0449 0.14063 0.05694 0.10434 0.04977 C 0.06806 0.04259 0.03351 0.02453 -0.00087 0.00671 " pathEditMode="relative" rAng="0" ptsTypes="aaaaaaA">
                                      <p:cBhvr>
                                        <p:cTn id="165" dur="2000" fill="hold"/>
                                        <p:tgtEl>
                                          <p:spTgt spid="23"/>
                                        </p:tgtEl>
                                        <p:attrNameLst>
                                          <p:attrName>ppt_x</p:attrName>
                                          <p:attrName>ppt_y</p:attrName>
                                        </p:attrNameLst>
                                      </p:cBhvr>
                                      <p:rCtr x="265" y="-73"/>
                                    </p:animMotion>
                                  </p:childTnLst>
                                </p:cTn>
                              </p:par>
                              <p:par>
                                <p:cTn id="166" presetID="0" presetClass="path" presetSubtype="0" accel="50000" decel="50000" fill="hold" grpId="1" nodeType="withEffect">
                                  <p:stCondLst>
                                    <p:cond delay="0"/>
                                  </p:stCondLst>
                                  <p:childTnLst>
                                    <p:animMotion origin="layout" path="M -0.24323 -0.25278 C -0.18403 -0.25509 -0.12483 -0.25741 -0.0599 -0.25139 C 0.00503 -0.24537 0.08576 -0.23773 0.14635 -0.21667 C 0.20694 -0.1956 0.29253 -0.15255 0.30364 -0.125 C 0.31475 -0.09745 0.24965 -0.06319 0.21302 -0.05139 C 0.17638 -0.03958 0.12031 -0.0625 0.08385 -0.05417 C 0.04739 -0.04583 0.02083 -0.02361 -0.00573 -0.00139 " pathEditMode="relative" rAng="0" ptsTypes="aaaaaaA">
                                      <p:cBhvr>
                                        <p:cTn id="167" dur="2000" fill="hold"/>
                                        <p:tgtEl>
                                          <p:spTgt spid="24"/>
                                        </p:tgtEl>
                                        <p:attrNameLst>
                                          <p:attrName>ppt_x</p:attrName>
                                          <p:attrName>ppt_y</p:attrName>
                                        </p:attrNameLst>
                                      </p:cBhvr>
                                      <p:rCtr x="279" y="123"/>
                                    </p:animMotion>
                                  </p:childTnLst>
                                </p:cTn>
                              </p:par>
                              <p:par>
                                <p:cTn id="168" presetID="0" presetClass="path" presetSubtype="0" accel="50000" decel="50000" fill="hold" grpId="4" nodeType="withEffect">
                                  <p:stCondLst>
                                    <p:cond delay="0"/>
                                  </p:stCondLst>
                                  <p:childTnLst>
                                    <p:animMotion origin="layout" path="M -0.01302 -0.13333 C 0.04983 -0.14468 0.11267 -0.15579 0.17344 -0.14167 C 0.2342 -0.12755 0.32413 -0.0794 0.35156 -0.04861 C 0.37899 -0.01782 0.37465 0.02685 0.33802 0.04306 C 0.30139 0.05926 0.18872 0.05532 0.13177 0.04861 C 0.07483 0.0419 0.03559 0.02222 -0.00364 0.00278 " pathEditMode="relative" rAng="0" ptsTypes="aaaaaA">
                                      <p:cBhvr>
                                        <p:cTn id="169" dur="2000" fill="hold"/>
                                        <p:tgtEl>
                                          <p:spTgt spid="27"/>
                                        </p:tgtEl>
                                        <p:attrNameLst>
                                          <p:attrName>ppt_x</p:attrName>
                                          <p:attrName>ppt_y</p:attrName>
                                        </p:attrNameLst>
                                      </p:cBhvr>
                                      <p:rCtr x="196" y="85"/>
                                    </p:animMotion>
                                  </p:childTnLst>
                                </p:cTn>
                              </p:par>
                              <p:par>
                                <p:cTn id="170" presetID="0" presetClass="path" presetSubtype="0" accel="50000" decel="50000" fill="hold" grpId="1" nodeType="withEffect">
                                  <p:stCondLst>
                                    <p:cond delay="0"/>
                                  </p:stCondLst>
                                  <p:childTnLst>
                                    <p:animMotion origin="layout" path="M 0.07587 -0.17685 C 0.12865 -0.17778 0.18143 -0.17847 0.22379 -0.16297 C 0.26615 -0.14746 0.3165 -0.1088 0.33004 -0.0838 C 0.34358 -0.0588 0.35938 -0.02709 0.30504 -0.01297 C 0.2507 0.00116 0.12726 0.00092 0.004 0.00092 " pathEditMode="relative" rAng="0" ptsTypes="aaaaA">
                                      <p:cBhvr>
                                        <p:cTn id="171" dur="2000" fill="hold"/>
                                        <p:tgtEl>
                                          <p:spTgt spid="18"/>
                                        </p:tgtEl>
                                        <p:attrNameLst>
                                          <p:attrName>ppt_x</p:attrName>
                                          <p:attrName>ppt_y</p:attrName>
                                        </p:attrNameLst>
                                      </p:cBhvr>
                                      <p:rCtr x="106" y="88"/>
                                    </p:animMotion>
                                  </p:childTnLst>
                                </p:cTn>
                              </p:par>
                              <p:par>
                                <p:cTn id="172" presetID="0" presetClass="path" presetSubtype="0" accel="50000" decel="50000" fill="hold" grpId="1" nodeType="withEffect">
                                  <p:stCondLst>
                                    <p:cond delay="0"/>
                                  </p:stCondLst>
                                  <p:childTnLst>
                                    <p:animMotion origin="layout" path="M 0.03437 -0.18403 C 0.06649 -0.18912 0.09878 -0.19421 0.13542 -0.17708 C 0.17205 -0.15995 0.24566 -0.10741 0.25417 -0.08125 C 0.26267 -0.05509 0.21441 -0.02963 0.18646 -0.02014 C 0.15851 -0.01065 0.11736 -0.02639 0.08646 -0.02431 C 0.05555 -0.02222 0.0283 -0.01505 0.00104 -0.00764 " pathEditMode="relative" rAng="0" ptsTypes="aaaaaA">
                                      <p:cBhvr>
                                        <p:cTn id="173" dur="2000" fill="hold"/>
                                        <p:tgtEl>
                                          <p:spTgt spid="25"/>
                                        </p:tgtEl>
                                        <p:attrNameLst>
                                          <p:attrName>ppt_x</p:attrName>
                                          <p:attrName>ppt_y</p:attrName>
                                        </p:attrNameLst>
                                      </p:cBhvr>
                                      <p:rCtr x="97" y="83"/>
                                    </p:animMotion>
                                  </p:childTnLst>
                                </p:cTn>
                              </p:par>
                              <p:par>
                                <p:cTn id="174" presetID="0" presetClass="path" presetSubtype="0" accel="50000" decel="50000" fill="hold" grpId="2" nodeType="withEffect">
                                  <p:stCondLst>
                                    <p:cond delay="0"/>
                                  </p:stCondLst>
                                  <p:childTnLst>
                                    <p:animMotion origin="layout" path="M 0.14583 -0.18773 C 0.14028 -0.17223 0.13472 -0.15648 0.14375 -0.13635 C 0.15278 -0.11621 0.14445 -0.07986 0.2 -0.0669 C 0.25556 -0.05394 0.40174 -0.04931 0.47708 -0.05857 C 0.55243 -0.06783 0.62274 -0.09514 0.65208 -0.12246 C 0.68142 -0.14977 0.67656 -0.2051 0.65313 -0.22246 C 0.62969 -0.23982 0.55538 -0.22732 0.51146 -0.22662 C 0.46754 -0.22593 0.42361 -0.2257 0.38958 -0.21829 C 0.35556 -0.21088 0.33142 -0.19653 0.30729 -0.18218 " pathEditMode="relative" rAng="0" ptsTypes="aaaaaaaaA">
                                      <p:cBhvr>
                                        <p:cTn id="175" dur="2000" fill="hold"/>
                                        <p:tgtEl>
                                          <p:spTgt spid="462"/>
                                        </p:tgtEl>
                                        <p:attrNameLst>
                                          <p:attrName>ppt_x</p:attrName>
                                          <p:attrName>ppt_y</p:attrName>
                                        </p:attrNameLst>
                                      </p:cBhvr>
                                      <p:rCtr x="262" y="43"/>
                                    </p:animMotion>
                                  </p:childTnLst>
                                </p:cTn>
                              </p:par>
                              <p:par>
                                <p:cTn id="176" presetID="0" presetClass="path" presetSubtype="0" accel="50000" decel="50000" fill="hold" grpId="2" nodeType="withEffect">
                                  <p:stCondLst>
                                    <p:cond delay="0"/>
                                  </p:stCondLst>
                                  <p:childTnLst>
                                    <p:animMotion origin="layout" path="M 0.15417 0.06806 C 0.14844 0.04583 0.14288 0.02384 0.1625 0.00417 C 0.18212 -0.01551 0.20469 -0.04051 0.27188 -0.05 C 0.33906 -0.05949 0.50313 -0.07292 0.56563 -0.05278 C 0.62813 -0.03264 0.6434 0.04028 0.64688 0.07083 C 0.65035 0.10139 0.61719 0.12083 0.58646 0.13056 C 0.55573 0.14028 0.49167 0.13634 0.4625 0.12917 C 0.43333 0.12199 0.4224 0.10463 0.41146 0.0875 " pathEditMode="relative" rAng="0" ptsTypes="aaaaaaaA">
                                      <p:cBhvr>
                                        <p:cTn id="177" dur="2000" fill="hold"/>
                                        <p:tgtEl>
                                          <p:spTgt spid="463"/>
                                        </p:tgtEl>
                                        <p:attrNameLst>
                                          <p:attrName>ppt_x</p:attrName>
                                          <p:attrName>ppt_y</p:attrName>
                                        </p:attrNameLst>
                                      </p:cBhvr>
                                      <p:rCtr x="242" y="-34"/>
                                    </p:animMotion>
                                  </p:childTnLst>
                                </p:cTn>
                              </p:par>
                            </p:childTnLst>
                          </p:cTn>
                        </p:par>
                        <p:par>
                          <p:cTn id="178" fill="hold">
                            <p:stCondLst>
                              <p:cond delay="10000"/>
                            </p:stCondLst>
                            <p:childTnLst>
                              <p:par>
                                <p:cTn id="179" presetID="1" presetClass="exit" presetSubtype="0" fill="hold" grpId="2" nodeType="afterEffect">
                                  <p:stCondLst>
                                    <p:cond delay="0"/>
                                  </p:stCondLst>
                                  <p:childTnLst>
                                    <p:set>
                                      <p:cBhvr>
                                        <p:cTn id="180" dur="1" fill="hold">
                                          <p:stCondLst>
                                            <p:cond delay="0"/>
                                          </p:stCondLst>
                                        </p:cTn>
                                        <p:tgtEl>
                                          <p:spTgt spid="22"/>
                                        </p:tgtEl>
                                        <p:attrNameLst>
                                          <p:attrName>style.visibility</p:attrName>
                                        </p:attrNameLst>
                                      </p:cBhvr>
                                      <p:to>
                                        <p:strVal val="hidden"/>
                                      </p:to>
                                    </p:set>
                                  </p:childTnLst>
                                </p:cTn>
                              </p:par>
                              <p:par>
                                <p:cTn id="181" presetID="1" presetClass="exit" presetSubtype="0" fill="hold" grpId="2" nodeType="withEffect">
                                  <p:stCondLst>
                                    <p:cond delay="0"/>
                                  </p:stCondLst>
                                  <p:childTnLst>
                                    <p:set>
                                      <p:cBhvr>
                                        <p:cTn id="182" dur="1" fill="hold">
                                          <p:stCondLst>
                                            <p:cond delay="0"/>
                                          </p:stCondLst>
                                        </p:cTn>
                                        <p:tgtEl>
                                          <p:spTgt spid="17"/>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472"/>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472"/>
                                        </p:tgtEl>
                                        <p:attrNameLst>
                                          <p:attrName>style.visibility</p:attrName>
                                        </p:attrNameLst>
                                      </p:cBhvr>
                                      <p:to>
                                        <p:strVal val="hidden"/>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469"/>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471"/>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466"/>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467"/>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468"/>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470"/>
                                        </p:tgtEl>
                                        <p:attrNameLst>
                                          <p:attrName>style.visibility</p:attrName>
                                        </p:attrNameLst>
                                      </p:cBhvr>
                                      <p:to>
                                        <p:strVal val="visible"/>
                                      </p:to>
                                    </p:set>
                                  </p:childTnLst>
                                </p:cTn>
                              </p:par>
                            </p:childTnLst>
                          </p:cTn>
                        </p:par>
                        <p:par>
                          <p:cTn id="204" fill="hold">
                            <p:stCondLst>
                              <p:cond delay="0"/>
                            </p:stCondLst>
                            <p:childTnLst>
                              <p:par>
                                <p:cTn id="205" presetID="0" presetClass="path" presetSubtype="0" accel="50000" decel="50000" fill="hold" grpId="1" nodeType="afterEffect">
                                  <p:stCondLst>
                                    <p:cond delay="0"/>
                                  </p:stCondLst>
                                  <p:childTnLst>
                                    <p:animMotion origin="layout" path="M 0 0 C -0.06094 -0.02129 -0.12188 -0.04236 -0.17587 -0.05185 C -0.22986 -0.06134 -0.30122 -0.08657 -0.32413 -0.05694 C -0.34705 -0.02731 -0.38959 0.0794 -0.31302 0.12593 C -0.23646 0.17246 -0.0507 0.19722 0.13524 0.22222 " pathEditMode="relative" ptsTypes="aaaaA">
                                      <p:cBhvr>
                                        <p:cTn id="206" dur="2000" fill="hold"/>
                                        <p:tgtEl>
                                          <p:spTgt spid="469"/>
                                        </p:tgtEl>
                                        <p:attrNameLst>
                                          <p:attrName>ppt_x</p:attrName>
                                          <p:attrName>ppt_y</p:attrName>
                                        </p:attrNameLst>
                                      </p:cBhvr>
                                    </p:animMotion>
                                  </p:childTnLst>
                                </p:cTn>
                              </p:par>
                              <p:par>
                                <p:cTn id="207" presetID="0" presetClass="path" presetSubtype="0" accel="50000" decel="50000" fill="hold" grpId="1" nodeType="withEffect">
                                  <p:stCondLst>
                                    <p:cond delay="0"/>
                                  </p:stCondLst>
                                  <p:childTnLst>
                                    <p:animMotion origin="layout" path="M 0 0 C -0.03594 0.01227 -0.07188 0.02477 -0.10556 0.02963 C -0.13924 0.03449 -0.18767 0.05301 -0.20191 0.02963 C -0.21615 0.00625 -0.25955 -0.08519 -0.1908 -0.11111 C -0.12205 -0.13704 0.1401 -0.13611 0.21111 -0.12593 C 0.28212 -0.11574 0.25851 -0.08264 0.23507 -0.04931 " pathEditMode="relative" ptsTypes="aaaaaA">
                                      <p:cBhvr>
                                        <p:cTn id="208" dur="2000" fill="hold"/>
                                        <p:tgtEl>
                                          <p:spTgt spid="471"/>
                                        </p:tgtEl>
                                        <p:attrNameLst>
                                          <p:attrName>ppt_x</p:attrName>
                                          <p:attrName>ppt_y</p:attrName>
                                        </p:attrNameLst>
                                      </p:cBhvr>
                                    </p:animMotion>
                                  </p:childTnLst>
                                </p:cTn>
                              </p:par>
                              <p:par>
                                <p:cTn id="209" presetID="0" presetClass="path" presetSubtype="0" accel="50000" decel="50000" fill="hold" grpId="1" nodeType="withEffect">
                                  <p:stCondLst>
                                    <p:cond delay="0"/>
                                  </p:stCondLst>
                                  <p:childTnLst>
                                    <p:animMotion origin="layout" path="M 0 0 C -0.00677 0.00879 -0.01337 0.01759 -0.06858 0.02453 C -0.12379 0.03148 -0.28438 0.00694 -0.3316 0.0419 C -0.37882 0.07685 -0.38802 0.17268 -0.35191 0.23449 C -0.3158 0.29629 -0.21545 0.35416 -0.11493 0.41227 " pathEditMode="relative" ptsTypes="aaaaA">
                                      <p:cBhvr>
                                        <p:cTn id="210" dur="2000" fill="hold"/>
                                        <p:tgtEl>
                                          <p:spTgt spid="466"/>
                                        </p:tgtEl>
                                        <p:attrNameLst>
                                          <p:attrName>ppt_x</p:attrName>
                                          <p:attrName>ppt_y</p:attrName>
                                        </p:attrNameLst>
                                      </p:cBhvr>
                                    </p:animMotion>
                                  </p:childTnLst>
                                </p:cTn>
                              </p:par>
                              <p:par>
                                <p:cTn id="211" presetID="0" presetClass="path" presetSubtype="0" accel="50000" decel="50000" fill="hold" grpId="1" nodeType="withEffect">
                                  <p:stCondLst>
                                    <p:cond delay="0"/>
                                  </p:stCondLst>
                                  <p:childTnLst>
                                    <p:animMotion origin="layout" path="M 0 0 C 0.00972 -0.02477 0.01945 -0.0493 0 -0.05926 C -0.01944 -0.06921 -0.09878 -0.03703 -0.11666 -0.05926 C -0.13455 -0.08148 -0.14097 -0.15764 -0.10729 -0.19259 C -0.07361 -0.22754 0.00573 -0.24838 0.08525 -0.26921 " pathEditMode="relative" ptsTypes="aaaaA">
                                      <p:cBhvr>
                                        <p:cTn id="212" dur="2000" fill="hold"/>
                                        <p:tgtEl>
                                          <p:spTgt spid="467"/>
                                        </p:tgtEl>
                                        <p:attrNameLst>
                                          <p:attrName>ppt_x</p:attrName>
                                          <p:attrName>ppt_y</p:attrName>
                                        </p:attrNameLst>
                                      </p:cBhvr>
                                    </p:animMotion>
                                  </p:childTnLst>
                                </p:cTn>
                              </p:par>
                              <p:par>
                                <p:cTn id="213" presetID="0" presetClass="path" presetSubtype="0" accel="50000" decel="50000" fill="hold" grpId="1" nodeType="withEffect">
                                  <p:stCondLst>
                                    <p:cond delay="0"/>
                                  </p:stCondLst>
                                  <p:childTnLst>
                                    <p:animMotion origin="layout" path="M 0.00156 -1.11111E-6 C -0.02639 -0.02315 -0.05434 -0.04653 -0.08472 -0.05579 C -0.1151 -0.06505 -0.1875 -0.11296 -0.18108 -0.05579 C -0.17448 0.00139 -0.14948 0.23056 -0.04566 0.28843 C 0.05833 0.34653 0.25035 0.31898 0.44288 0.29167 " pathEditMode="relative" rAng="0" ptsTypes="aaaaA">
                                      <p:cBhvr>
                                        <p:cTn id="214" dur="2000" fill="hold"/>
                                        <p:tgtEl>
                                          <p:spTgt spid="468"/>
                                        </p:tgtEl>
                                        <p:attrNameLst>
                                          <p:attrName>ppt_x</p:attrName>
                                          <p:attrName>ppt_y</p:attrName>
                                        </p:attrNameLst>
                                      </p:cBhvr>
                                      <p:rCtr x="126" y="117"/>
                                    </p:animMotion>
                                  </p:childTnLst>
                                </p:cTn>
                              </p:par>
                              <p:par>
                                <p:cTn id="215" presetID="0" presetClass="path" presetSubtype="0" accel="50000" decel="50000" fill="hold" grpId="1" nodeType="withEffect">
                                  <p:stCondLst>
                                    <p:cond delay="0"/>
                                  </p:stCondLst>
                                  <p:childTnLst>
                                    <p:animMotion origin="layout" path="M 0 0 C -0.02014 0.01875 -0.04028 0.0375 -0.08142 0.04954 C -0.12257 0.06157 -0.22222 0.04699 -0.24635 0.07176 C -0.27049 0.09653 -0.29844 0.14144 -0.22587 0.19769 C -0.1533 0.25394 0.0901 0.41412 0.18889 0.40995 C 0.28767 0.40579 0.32708 0.28935 0.36667 0.17292 " pathEditMode="relative" ptsTypes="aaaaaA">
                                      <p:cBhvr>
                                        <p:cTn id="216" dur="2000" fill="hold"/>
                                        <p:tgtEl>
                                          <p:spTgt spid="470"/>
                                        </p:tgtEl>
                                        <p:attrNameLst>
                                          <p:attrName>ppt_x</p:attrName>
                                          <p:attrName>ppt_y</p:attrName>
                                        </p:attrNameLst>
                                      </p:cBhvr>
                                    </p:animMotion>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473"/>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grpId="1" nodeType="clickEffect">
                                  <p:stCondLst>
                                    <p:cond delay="0"/>
                                  </p:stCondLst>
                                  <p:childTnLst>
                                    <p:set>
                                      <p:cBhvr>
                                        <p:cTn id="224" dur="1" fill="hold">
                                          <p:stCondLst>
                                            <p:cond delay="0"/>
                                          </p:stCondLst>
                                        </p:cTn>
                                        <p:tgtEl>
                                          <p:spTgt spid="473"/>
                                        </p:tgtEl>
                                        <p:attrNameLst>
                                          <p:attrName>style.visibility</p:attrName>
                                        </p:attrNameLst>
                                      </p:cBhvr>
                                      <p:to>
                                        <p:strVal val="hidden"/>
                                      </p:to>
                                    </p:set>
                                  </p:childTnLst>
                                </p:cTn>
                              </p:par>
                            </p:childTnLst>
                          </p:cTn>
                        </p:par>
                        <p:par>
                          <p:cTn id="225" fill="hold">
                            <p:stCondLst>
                              <p:cond delay="0"/>
                            </p:stCondLst>
                            <p:childTnLst>
                              <p:par>
                                <p:cTn id="226" presetID="0" presetClass="path" presetSubtype="0" accel="50000" decel="50000" fill="hold" grpId="2" nodeType="afterEffect">
                                  <p:stCondLst>
                                    <p:cond delay="0"/>
                                  </p:stCondLst>
                                  <p:childTnLst>
                                    <p:animMotion origin="layout" path="M 0.0625 -0.27014 C 0.1434 -0.27639 0.22448 -0.28264 0.26979 -0.25787 C 0.3151 -0.2331 0.31875 -0.12523 0.33472 -0.12199 C 0.35069 -0.11875 0.35902 -0.19445 0.36614 -0.2382 C 0.37326 -0.28195 0.38368 -0.35347 0.37725 -0.3838 C 0.37083 -0.41412 0.36736 -0.41667 0.32725 -0.42084 C 0.28715 -0.425 0.2118 -0.4169 0.13646 -0.40857 " pathEditMode="relative" rAng="0" ptsTypes="aaaaaaA">
                                      <p:cBhvr>
                                        <p:cTn id="227" dur="2000" fill="hold"/>
                                        <p:tgtEl>
                                          <p:spTgt spid="467"/>
                                        </p:tgtEl>
                                        <p:attrNameLst>
                                          <p:attrName>ppt_x</p:attrName>
                                          <p:attrName>ppt_y</p:attrName>
                                        </p:attrNameLst>
                                      </p:cBhvr>
                                      <p:rCtr x="161" y="-2"/>
                                    </p:animMotion>
                                  </p:childTnLst>
                                </p:cTn>
                              </p:par>
                              <p:par>
                                <p:cTn id="228" presetID="0" presetClass="path" presetSubtype="0" accel="50000" decel="50000" fill="hold" grpId="2" nodeType="withEffect">
                                  <p:stCondLst>
                                    <p:cond delay="0"/>
                                  </p:stCondLst>
                                  <p:childTnLst>
                                    <p:animMotion origin="layout" path="M 0.23507 -0.04931 C 0.25625 -0.01042 0.27743 0.0287 0.29062 0.01481 C 0.30382 0.00093 0.31441 -0.07616 0.31475 -0.13333 C 0.3151 -0.19051 0.31389 -0.30718 0.29253 -0.32824 C 0.27118 -0.34931 0.22899 -0.3044 0.18698 -0.25926 " pathEditMode="relative" rAng="0" ptsTypes="aaaaA">
                                      <p:cBhvr>
                                        <p:cTn id="229" dur="2000" fill="hold"/>
                                        <p:tgtEl>
                                          <p:spTgt spid="471"/>
                                        </p:tgtEl>
                                        <p:attrNameLst>
                                          <p:attrName>ppt_x</p:attrName>
                                          <p:attrName>ppt_y</p:attrName>
                                        </p:attrNameLst>
                                      </p:cBhvr>
                                      <p:rCtr x="16" y="-111"/>
                                    </p:animMotion>
                                  </p:childTnLst>
                                </p:cTn>
                              </p:par>
                              <p:par>
                                <p:cTn id="230" presetID="0" presetClass="path" presetSubtype="0" accel="50000" decel="50000" fill="hold" grpId="2" nodeType="withEffect">
                                  <p:stCondLst>
                                    <p:cond delay="0"/>
                                  </p:stCondLst>
                                  <p:childTnLst>
                                    <p:animMotion origin="layout" path="M 0.36389 0.18357 C 0.36459 0.1875 0.36528 0.19167 0.36563 0.16875 C 0.36598 0.14583 0.37917 0.08866 0.36563 0.04537 C 0.35209 0.00208 0.29931 -0.0338 0.2842 -0.09051 C 0.2691 -0.14722 0.304 -0.25255 0.275 -0.29537 C 0.24601 -0.33819 0.17795 -0.34282 0.11007 -0.34722 " pathEditMode="relative" rAng="0" ptsTypes="aaaaaA">
                                      <p:cBhvr>
                                        <p:cTn id="231" dur="2000" fill="hold"/>
                                        <p:tgtEl>
                                          <p:spTgt spid="470"/>
                                        </p:tgtEl>
                                        <p:attrNameLst>
                                          <p:attrName>ppt_x</p:attrName>
                                          <p:attrName>ppt_y</p:attrName>
                                        </p:attrNameLst>
                                      </p:cBhvr>
                                      <p:rCtr x="-119" y="-261"/>
                                    </p:animMotion>
                                  </p:childTnLst>
                                </p:cTn>
                              </p:par>
                              <p:par>
                                <p:cTn id="232" presetID="0" presetClass="path" presetSubtype="0" accel="50000" decel="50000" fill="hold" grpId="2" nodeType="withEffect">
                                  <p:stCondLst>
                                    <p:cond delay="0"/>
                                  </p:stCondLst>
                                  <p:childTnLst>
                                    <p:animMotion origin="layout" path="M 0.44288 0.29167 C 0.41493 0.26551 0.38698 0.23935 0.37239 0.19537 C 0.35781 0.15139 0.35538 0.10671 0.35573 0.02731 C 0.35607 -0.05208 0.37552 -0.20556 0.3743 -0.28125 C 0.37309 -0.35695 0.40156 -0.40139 0.34844 -0.42685 C 0.29531 -0.45232 0.17552 -0.44329 0.05573 -0.43426 " pathEditMode="relative" rAng="0" ptsTypes="aaaaaA">
                                      <p:cBhvr>
                                        <p:cTn id="233" dur="2000" fill="hold"/>
                                        <p:tgtEl>
                                          <p:spTgt spid="468"/>
                                        </p:tgtEl>
                                        <p:attrNameLst>
                                          <p:attrName>ppt_x</p:attrName>
                                          <p:attrName>ppt_y</p:attrName>
                                        </p:attrNameLst>
                                      </p:cBhvr>
                                      <p:rCtr x="-194" y="-372"/>
                                    </p:animMotion>
                                  </p:childTnLst>
                                </p:cTn>
                              </p:par>
                              <p:par>
                                <p:cTn id="234" presetID="0" presetClass="path" presetSubtype="0" accel="50000" decel="50000" fill="hold" grpId="2" nodeType="withEffect">
                                  <p:stCondLst>
                                    <p:cond delay="0"/>
                                  </p:stCondLst>
                                  <p:childTnLst>
                                    <p:animMotion origin="layout" path="M 0.13525 0.22222 C 0.18854 0.23009 0.24202 0.23819 0.25191 0.19259 C 0.26181 0.14699 0.20278 0.02454 0.19445 -0.05185 C 0.18611 -0.12824 0.20104 -0.20116 0.20191 -0.26667 C 0.20278 -0.33218 0.23212 -0.42847 0.2 -0.44445 C 0.16788 -0.46042 0.08854 -0.41181 0.0092 -0.36296 " pathEditMode="relative" rAng="0" ptsTypes="aaaaaA">
                                      <p:cBhvr>
                                        <p:cTn id="235" dur="2000" fill="hold"/>
                                        <p:tgtEl>
                                          <p:spTgt spid="469"/>
                                        </p:tgtEl>
                                        <p:attrNameLst>
                                          <p:attrName>ppt_x</p:attrName>
                                          <p:attrName>ppt_y</p:attrName>
                                        </p:attrNameLst>
                                      </p:cBhvr>
                                      <p:rCtr x="0" y="-333"/>
                                    </p:animMotion>
                                  </p:childTnLst>
                                </p:cTn>
                              </p:par>
                              <p:par>
                                <p:cTn id="236" presetID="0" presetClass="path" presetSubtype="0" accel="50000" decel="50000" fill="hold" grpId="2" nodeType="withEffect">
                                  <p:stCondLst>
                                    <p:cond delay="0"/>
                                  </p:stCondLst>
                                  <p:childTnLst>
                                    <p:animMotion origin="layout" path="M -0.12916 0.39653 C -0.06284 0.38241 0.00365 0.36852 0.05608 0.30764 C 0.10851 0.24676 0.16893 0.13195 0.18559 0.03125 C 0.20226 -0.06944 0.17309 -0.23148 0.15608 -0.29722 C 0.13907 -0.36296 0.11146 -0.36342 0.08386 -0.36389 " pathEditMode="relative" rAng="0" ptsTypes="aaaaA">
                                      <p:cBhvr>
                                        <p:cTn id="237" dur="2000" fill="hold"/>
                                        <p:tgtEl>
                                          <p:spTgt spid="466"/>
                                        </p:tgtEl>
                                        <p:attrNameLst>
                                          <p:attrName>ppt_x</p:attrName>
                                          <p:attrName>ppt_y</p:attrName>
                                        </p:attrNameLst>
                                      </p:cBhvr>
                                      <p:rCtr x="166" y="-380"/>
                                    </p:animMotion>
                                  </p:childTnLst>
                                </p:cTn>
                              </p:par>
                              <p:par>
                                <p:cTn id="238" presetID="1" presetClass="entr" presetSubtype="0" fill="hold" grpId="0" nodeType="withEffect">
                                  <p:stCondLst>
                                    <p:cond delay="500"/>
                                  </p:stCondLst>
                                  <p:childTnLst>
                                    <p:set>
                                      <p:cBhvr>
                                        <p:cTn id="239" dur="1" fill="hold">
                                          <p:stCondLst>
                                            <p:cond delay="0"/>
                                          </p:stCondLst>
                                        </p:cTn>
                                        <p:tgtEl>
                                          <p:spTgt spid="475"/>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476"/>
                                        </p:tgtEl>
                                        <p:attrNameLst>
                                          <p:attrName>style.visibility</p:attrName>
                                        </p:attrNameLst>
                                      </p:cBhvr>
                                      <p:to>
                                        <p:strVal val="visible"/>
                                      </p:to>
                                    </p:set>
                                  </p:childTnLst>
                                </p:cTn>
                              </p:par>
                              <p:par>
                                <p:cTn id="242" presetID="1" presetClass="entr" presetSubtype="0" fill="hold" grpId="0" nodeType="withEffect">
                                  <p:stCondLst>
                                    <p:cond delay="0"/>
                                  </p:stCondLst>
                                  <p:childTnLst>
                                    <p:set>
                                      <p:cBhvr>
                                        <p:cTn id="243" dur="1" fill="hold">
                                          <p:stCondLst>
                                            <p:cond delay="0"/>
                                          </p:stCondLst>
                                        </p:cTn>
                                        <p:tgtEl>
                                          <p:spTgt spid="478"/>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479"/>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477"/>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474"/>
                                        </p:tgtEl>
                                        <p:attrNameLst>
                                          <p:attrName>style.visibility</p:attrName>
                                        </p:attrNameLst>
                                      </p:cBhvr>
                                      <p:to>
                                        <p:strVal val="visible"/>
                                      </p:to>
                                    </p:set>
                                  </p:childTnLst>
                                </p:cTn>
                              </p:par>
                              <p:par>
                                <p:cTn id="250" presetID="0" presetClass="path" presetSubtype="0" accel="50000" decel="50000" fill="hold" grpId="1" nodeType="withEffect">
                                  <p:stCondLst>
                                    <p:cond delay="500"/>
                                  </p:stCondLst>
                                  <p:childTnLst>
                                    <p:animMotion origin="layout" path="M 0 0 C -0.01789 -0.0044 -0.03559 -0.00857 -0.04636 0.00995 C -0.05712 0.02847 -0.06389 0.06134 -0.06476 0.11111 C -0.06563 0.16088 -0.04827 0.23009 -0.05191 0.30879 C -0.05556 0.3875 -0.07136 0.48518 -0.08698 0.58287 " pathEditMode="relative" ptsTypes="aaaaA">
                                      <p:cBhvr>
                                        <p:cTn id="251" dur="2000" fill="hold"/>
                                        <p:tgtEl>
                                          <p:spTgt spid="475"/>
                                        </p:tgtEl>
                                        <p:attrNameLst>
                                          <p:attrName>ppt_x</p:attrName>
                                          <p:attrName>ppt_y</p:attrName>
                                        </p:attrNameLst>
                                      </p:cBhvr>
                                    </p:animMotion>
                                  </p:childTnLst>
                                </p:cTn>
                              </p:par>
                              <p:par>
                                <p:cTn id="252" presetID="0" presetClass="path" presetSubtype="0" accel="50000" decel="50000" fill="hold" grpId="1" nodeType="withEffect">
                                  <p:stCondLst>
                                    <p:cond delay="500"/>
                                  </p:stCondLst>
                                  <p:childTnLst>
                                    <p:animMotion origin="layout" path="M 0 0 C -0.01424 0.00069 -0.02847 0.00139 -0.03524 0.03958 C -0.04202 0.07777 -0.02639 0.1824 -0.0408 0.22963 C -0.05521 0.27685 -0.08872 0.30023 -0.12222 0.32361 " pathEditMode="relative" ptsTypes="aaaA">
                                      <p:cBhvr>
                                        <p:cTn id="253" dur="2000" fill="hold"/>
                                        <p:tgtEl>
                                          <p:spTgt spid="476"/>
                                        </p:tgtEl>
                                        <p:attrNameLst>
                                          <p:attrName>ppt_x</p:attrName>
                                          <p:attrName>ppt_y</p:attrName>
                                        </p:attrNameLst>
                                      </p:cBhvr>
                                    </p:animMotion>
                                  </p:childTnLst>
                                </p:cTn>
                              </p:par>
                              <p:par>
                                <p:cTn id="254" presetID="0" presetClass="path" presetSubtype="0" accel="50000" decel="50000" fill="hold" grpId="1" nodeType="withEffect">
                                  <p:stCondLst>
                                    <p:cond delay="500"/>
                                  </p:stCondLst>
                                  <p:childTnLst>
                                    <p:animMotion origin="layout" path="M 0 0 C -0.01805 0.00209 -0.03594 0.00417 -0.04635 0.0419 C -0.05677 0.07963 -0.0651 0.15463 -0.06302 0.22709 C -0.06094 0.29954 -0.03455 0.38565 -0.03333 0.47662 C -0.03212 0.5676 -0.04392 0.67014 -0.05555 0.77292 " pathEditMode="relative" ptsTypes="aaaaA">
                                      <p:cBhvr>
                                        <p:cTn id="255" dur="2000" fill="hold"/>
                                        <p:tgtEl>
                                          <p:spTgt spid="478"/>
                                        </p:tgtEl>
                                        <p:attrNameLst>
                                          <p:attrName>ppt_x</p:attrName>
                                          <p:attrName>ppt_y</p:attrName>
                                        </p:attrNameLst>
                                      </p:cBhvr>
                                    </p:animMotion>
                                  </p:childTnLst>
                                </p:cTn>
                              </p:par>
                              <p:par>
                                <p:cTn id="256" presetID="0" presetClass="path" presetSubtype="0" accel="50000" decel="50000" fill="hold" grpId="1" nodeType="withEffect">
                                  <p:stCondLst>
                                    <p:cond delay="500"/>
                                  </p:stCondLst>
                                  <p:childTnLst>
                                    <p:animMotion origin="layout" path="M 0 0 C -0.00434 0.03658 -0.00851 0.07338 -0.0092 0.13588 C -0.00989 0.19838 0.00104 0.26736 -0.00364 0.37547 C -0.00833 0.48357 -0.0059 0.71736 -0.03698 0.78519 C -0.06805 0.85301 -0.12934 0.81783 -0.19062 0.78287 " pathEditMode="relative" ptsTypes="aaaaA">
                                      <p:cBhvr>
                                        <p:cTn id="257" dur="2000" fill="hold"/>
                                        <p:tgtEl>
                                          <p:spTgt spid="479"/>
                                        </p:tgtEl>
                                        <p:attrNameLst>
                                          <p:attrName>ppt_x</p:attrName>
                                          <p:attrName>ppt_y</p:attrName>
                                        </p:attrNameLst>
                                      </p:cBhvr>
                                    </p:animMotion>
                                  </p:childTnLst>
                                </p:cTn>
                              </p:par>
                              <p:par>
                                <p:cTn id="258" presetID="0" presetClass="path" presetSubtype="0" accel="50000" decel="50000" fill="hold" grpId="1" nodeType="withEffect">
                                  <p:stCondLst>
                                    <p:cond delay="500"/>
                                  </p:stCondLst>
                                  <p:childTnLst>
                                    <p:animMotion origin="layout" path="M 0 0 C -0.0099 0.04699 -0.01979 0.09421 -0.02222 0.15555 C -0.02465 0.21689 -0.02396 0.3199 -0.01476 0.36805 C -0.00556 0.4162 0.01389 0.43032 0.03333 0.44444 " pathEditMode="relative" ptsTypes="aaaA">
                                      <p:cBhvr>
                                        <p:cTn id="259" dur="2000" fill="hold"/>
                                        <p:tgtEl>
                                          <p:spTgt spid="477"/>
                                        </p:tgtEl>
                                        <p:attrNameLst>
                                          <p:attrName>ppt_x</p:attrName>
                                          <p:attrName>ppt_y</p:attrName>
                                        </p:attrNameLst>
                                      </p:cBhvr>
                                    </p:animMotion>
                                  </p:childTnLst>
                                </p:cTn>
                              </p:par>
                              <p:par>
                                <p:cTn id="260" presetID="0" presetClass="path" presetSubtype="0" accel="50000" decel="50000" fill="hold" grpId="1" nodeType="withEffect">
                                  <p:stCondLst>
                                    <p:cond delay="500"/>
                                  </p:stCondLst>
                                  <p:childTnLst>
                                    <p:animMotion origin="layout" path="M 0 0 C -0.02066 0.03402 -0.04132 0.06828 -0.05174 0.1037 C -0.06216 0.13888 -0.05695 0.13888 -0.06285 0.2125 C -0.06875 0.28588 -0.07795 0.41435 -0.08698 0.54328 " pathEditMode="relative" ptsTypes="aaaA">
                                      <p:cBhvr>
                                        <p:cTn id="261" dur="2000" fill="hold"/>
                                        <p:tgtEl>
                                          <p:spTgt spid="474"/>
                                        </p:tgtEl>
                                        <p:attrNameLst>
                                          <p:attrName>ppt_x</p:attrName>
                                          <p:attrName>ppt_y</p:attrName>
                                        </p:attrNameLst>
                                      </p:cBhvr>
                                    </p:animMotion>
                                  </p:childTnLst>
                                </p:cTn>
                              </p:par>
                            </p:childTnLst>
                          </p:cTn>
                        </p:par>
                      </p:childTnLst>
                    </p:cTn>
                  </p:par>
                  <p:par>
                    <p:cTn id="262" fill="hold">
                      <p:stCondLst>
                        <p:cond delay="indefinite"/>
                      </p:stCondLst>
                      <p:childTnLst>
                        <p:par>
                          <p:cTn id="263" fill="hold">
                            <p:stCondLst>
                              <p:cond delay="0"/>
                            </p:stCondLst>
                            <p:childTnLst>
                              <p:par>
                                <p:cTn id="264" presetID="22" presetClass="entr" presetSubtype="2" fill="hold" grpId="0" nodeType="clickEffect">
                                  <p:stCondLst>
                                    <p:cond delay="0"/>
                                  </p:stCondLst>
                                  <p:childTnLst>
                                    <p:set>
                                      <p:cBhvr>
                                        <p:cTn id="265" dur="1" fill="hold">
                                          <p:stCondLst>
                                            <p:cond delay="0"/>
                                          </p:stCondLst>
                                        </p:cTn>
                                        <p:tgtEl>
                                          <p:spTgt spid="485"/>
                                        </p:tgtEl>
                                        <p:attrNameLst>
                                          <p:attrName>style.visibility</p:attrName>
                                        </p:attrNameLst>
                                      </p:cBhvr>
                                      <p:to>
                                        <p:strVal val="visible"/>
                                      </p:to>
                                    </p:set>
                                    <p:animEffect transition="in" filter="wipe(right)">
                                      <p:cBhvr>
                                        <p:cTn id="266" dur="500"/>
                                        <p:tgtEl>
                                          <p:spTgt spid="485"/>
                                        </p:tgtEl>
                                      </p:cBhvr>
                                    </p:animEffec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483"/>
                                        </p:tgtEl>
                                        <p:attrNameLst>
                                          <p:attrName>style.visibility</p:attrName>
                                        </p:attrNameLst>
                                      </p:cBhvr>
                                      <p:to>
                                        <p:strVal val="visible"/>
                                      </p:to>
                                    </p:set>
                                  </p:childTnLst>
                                </p:cTn>
                              </p:par>
                            </p:childTnLst>
                          </p:cTn>
                        </p:par>
                        <p:par>
                          <p:cTn id="271" fill="hold">
                            <p:stCondLst>
                              <p:cond delay="0"/>
                            </p:stCondLst>
                            <p:childTnLst>
                              <p:par>
                                <p:cTn id="272" presetID="1" presetClass="exit" presetSubtype="0" fill="hold" grpId="1" nodeType="afterEffect">
                                  <p:stCondLst>
                                    <p:cond delay="0"/>
                                  </p:stCondLst>
                                  <p:childTnLst>
                                    <p:set>
                                      <p:cBhvr>
                                        <p:cTn id="273" dur="1" fill="hold">
                                          <p:stCondLst>
                                            <p:cond delay="0"/>
                                          </p:stCondLst>
                                        </p:cTn>
                                        <p:tgtEl>
                                          <p:spTgt spid="485"/>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22" presetClass="entr" presetSubtype="8" fill="hold" grpId="0" nodeType="clickEffect">
                                  <p:stCondLst>
                                    <p:cond delay="0"/>
                                  </p:stCondLst>
                                  <p:childTnLst>
                                    <p:set>
                                      <p:cBhvr>
                                        <p:cTn id="277" dur="1" fill="hold">
                                          <p:stCondLst>
                                            <p:cond delay="0"/>
                                          </p:stCondLst>
                                        </p:cTn>
                                        <p:tgtEl>
                                          <p:spTgt spid="484"/>
                                        </p:tgtEl>
                                        <p:attrNameLst>
                                          <p:attrName>style.visibility</p:attrName>
                                        </p:attrNameLst>
                                      </p:cBhvr>
                                      <p:to>
                                        <p:strVal val="visible"/>
                                      </p:to>
                                    </p:set>
                                    <p:animEffect transition="in" filter="wipe(left)">
                                      <p:cBhvr>
                                        <p:cTn id="278" dur="500"/>
                                        <p:tgtEl>
                                          <p:spTgt spid="484"/>
                                        </p:tgtEl>
                                      </p:cBhvr>
                                    </p:animEffect>
                                  </p:childTnLst>
                                </p:cTn>
                              </p:par>
                            </p:childTnLst>
                          </p:cTn>
                        </p:par>
                        <p:par>
                          <p:cTn id="279" fill="hold">
                            <p:stCondLst>
                              <p:cond delay="500"/>
                            </p:stCondLst>
                            <p:childTnLst>
                              <p:par>
                                <p:cTn id="280" presetID="55" presetClass="entr" presetSubtype="0" fill="hold" grpId="0" nodeType="afterEffect">
                                  <p:stCondLst>
                                    <p:cond delay="0"/>
                                  </p:stCondLst>
                                  <p:childTnLst>
                                    <p:set>
                                      <p:cBhvr>
                                        <p:cTn id="281" dur="1" fill="hold">
                                          <p:stCondLst>
                                            <p:cond delay="0"/>
                                          </p:stCondLst>
                                        </p:cTn>
                                        <p:tgtEl>
                                          <p:spTgt spid="482"/>
                                        </p:tgtEl>
                                        <p:attrNameLst>
                                          <p:attrName>style.visibility</p:attrName>
                                        </p:attrNameLst>
                                      </p:cBhvr>
                                      <p:to>
                                        <p:strVal val="visible"/>
                                      </p:to>
                                    </p:set>
                                    <p:anim calcmode="lin" valueType="num">
                                      <p:cBhvr>
                                        <p:cTn id="282" dur="1000" fill="hold"/>
                                        <p:tgtEl>
                                          <p:spTgt spid="482"/>
                                        </p:tgtEl>
                                        <p:attrNameLst>
                                          <p:attrName>ppt_w</p:attrName>
                                        </p:attrNameLst>
                                      </p:cBhvr>
                                      <p:tavLst>
                                        <p:tav tm="0">
                                          <p:val>
                                            <p:strVal val="#ppt_w*0.70"/>
                                          </p:val>
                                        </p:tav>
                                        <p:tav tm="100000">
                                          <p:val>
                                            <p:strVal val="#ppt_w"/>
                                          </p:val>
                                        </p:tav>
                                      </p:tavLst>
                                    </p:anim>
                                    <p:anim calcmode="lin" valueType="num">
                                      <p:cBhvr>
                                        <p:cTn id="283" dur="1000" fill="hold"/>
                                        <p:tgtEl>
                                          <p:spTgt spid="482"/>
                                        </p:tgtEl>
                                        <p:attrNameLst>
                                          <p:attrName>ppt_h</p:attrName>
                                        </p:attrNameLst>
                                      </p:cBhvr>
                                      <p:tavLst>
                                        <p:tav tm="0">
                                          <p:val>
                                            <p:strVal val="#ppt_h"/>
                                          </p:val>
                                        </p:tav>
                                        <p:tav tm="100000">
                                          <p:val>
                                            <p:strVal val="#ppt_h"/>
                                          </p:val>
                                        </p:tav>
                                      </p:tavLst>
                                    </p:anim>
                                    <p:animEffect transition="in" filter="fade">
                                      <p:cBhvr>
                                        <p:cTn id="284" dur="10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animBg="1"/>
      <p:bldP spid="485" grpId="1" animBg="1"/>
      <p:bldP spid="15" grpId="0" animBg="1"/>
      <p:bldP spid="15" grpId="1" animBg="1"/>
      <p:bldP spid="16" grpId="0" animBg="1"/>
      <p:bldP spid="16" grpId="2" animBg="1"/>
      <p:bldP spid="17" grpId="0" animBg="1"/>
      <p:bldP spid="17" grpId="1" animBg="1"/>
      <p:bldP spid="17" grpId="2" animBg="1"/>
      <p:bldP spid="18" grpId="0" animBg="1"/>
      <p:bldP spid="18" grpId="1" animBg="1"/>
      <p:bldP spid="19" grpId="0" animBg="1"/>
      <p:bldP spid="19" grpId="2" animBg="1"/>
      <p:bldP spid="20" grpId="0" animBg="1"/>
      <p:bldP spid="20" grpId="1" animBg="1"/>
      <p:bldP spid="21" grpId="0" animBg="1"/>
      <p:bldP spid="21" grpId="1" animBg="1"/>
      <p:bldP spid="22" grpId="0" animBg="1"/>
      <p:bldP spid="22" grpId="1" animBg="1"/>
      <p:bldP spid="22" grpId="2" animBg="1"/>
      <p:bldP spid="23" grpId="0" animBg="1"/>
      <p:bldP spid="23" grpId="1" animBg="1"/>
      <p:bldP spid="24" grpId="0" animBg="1"/>
      <p:bldP spid="24" grpId="1" animBg="1"/>
      <p:bldP spid="25" grpId="0" animBg="1"/>
      <p:bldP spid="25" grpId="1" animBg="1"/>
      <p:bldP spid="27" grpId="0" animBg="1"/>
      <p:bldP spid="27" grpId="4" animBg="1"/>
      <p:bldP spid="30" grpId="0" animBg="1"/>
      <p:bldP spid="30" grpId="2" animBg="1"/>
      <p:bldP spid="31" grpId="0" animBg="1"/>
      <p:bldP spid="31" grpId="1" animBg="1"/>
      <p:bldP spid="32" grpId="0" animBg="1"/>
      <p:bldP spid="32" grpId="1" animBg="1"/>
      <p:bldP spid="146" grpId="0" animBg="1"/>
      <p:bldP spid="146" grpId="1" animBg="1"/>
      <p:bldP spid="146" grpId="2" animBg="1"/>
      <p:bldP spid="147" grpId="0" animBg="1"/>
      <p:bldP spid="147" grpId="1" animBg="1"/>
      <p:bldP spid="147" grpId="2" animBg="1"/>
      <p:bldP spid="148" grpId="0" animBg="1"/>
      <p:bldP spid="148" grpId="1" animBg="1"/>
      <p:bldP spid="148" grpId="2" animBg="1"/>
      <p:bldP spid="149" grpId="0" animBg="1"/>
      <p:bldP spid="149" grpId="1" animBg="1"/>
      <p:bldP spid="149" grpId="2" animBg="1"/>
      <p:bldP spid="466" grpId="0" animBg="1"/>
      <p:bldP spid="466" grpId="1" animBg="1"/>
      <p:bldP spid="466" grpId="2" animBg="1"/>
      <p:bldP spid="467" grpId="0" animBg="1"/>
      <p:bldP spid="467" grpId="1" animBg="1"/>
      <p:bldP spid="467" grpId="2" animBg="1"/>
      <p:bldP spid="468" grpId="0" animBg="1"/>
      <p:bldP spid="468" grpId="1" animBg="1"/>
      <p:bldP spid="468" grpId="2" animBg="1"/>
      <p:bldP spid="469" grpId="0" animBg="1"/>
      <p:bldP spid="469" grpId="1" animBg="1"/>
      <p:bldP spid="469" grpId="2" animBg="1"/>
      <p:bldP spid="470" grpId="0" animBg="1"/>
      <p:bldP spid="470" grpId="1" animBg="1"/>
      <p:bldP spid="470" grpId="2" animBg="1"/>
      <p:bldP spid="471" grpId="0" animBg="1"/>
      <p:bldP spid="471" grpId="1" animBg="1"/>
      <p:bldP spid="471" grpId="2" animBg="1"/>
      <p:bldP spid="474" grpId="0" animBg="1"/>
      <p:bldP spid="474" grpId="1" animBg="1"/>
      <p:bldP spid="475" grpId="0" animBg="1"/>
      <p:bldP spid="475" grpId="1" animBg="1"/>
      <p:bldP spid="476" grpId="0" animBg="1"/>
      <p:bldP spid="476" grpId="1" animBg="1"/>
      <p:bldP spid="477" grpId="0" animBg="1"/>
      <p:bldP spid="477" grpId="1" animBg="1"/>
      <p:bldP spid="478" grpId="0" animBg="1"/>
      <p:bldP spid="478" grpId="1" animBg="1"/>
      <p:bldP spid="479" grpId="0" animBg="1"/>
      <p:bldP spid="479" grpId="1" animBg="1"/>
      <p:bldP spid="150" grpId="0" animBg="1"/>
      <p:bldP spid="150" grpId="1" animBg="1"/>
      <p:bldP spid="150" grpId="2" animBg="1"/>
      <p:bldP spid="28" grpId="0" animBg="1"/>
      <p:bldP spid="28" grpId="1" animBg="1"/>
      <p:bldP spid="28" grpId="2" animBg="1"/>
      <p:bldP spid="462" grpId="0" animBg="1"/>
      <p:bldP spid="462" grpId="1" animBg="1"/>
      <p:bldP spid="462" grpId="2" animBg="1"/>
      <p:bldP spid="463" grpId="0" animBg="1"/>
      <p:bldP spid="463" grpId="1" animBg="1"/>
      <p:bldP spid="463" grpId="2" animBg="1"/>
      <p:bldP spid="29" grpId="0" animBg="1"/>
      <p:bldP spid="29" grpId="1" animBg="1"/>
      <p:bldP spid="29" grpId="3" animBg="1"/>
      <p:bldP spid="482" grpId="0" animBg="1"/>
      <p:bldP spid="484" grpId="0" animBg="1"/>
      <p:bldP spid="151" grpId="0" animBg="1"/>
      <p:bldP spid="151" grpId="1" animBg="1"/>
      <p:bldP spid="201" grpId="0" animBg="1"/>
      <p:bldP spid="201" grpId="1" animBg="1"/>
      <p:bldP spid="210" grpId="0" animBg="1"/>
      <p:bldP spid="210" grpId="1" animBg="1"/>
      <p:bldP spid="464" grpId="0" animBg="1"/>
      <p:bldP spid="464" grpId="1" animBg="1"/>
      <p:bldP spid="472" grpId="0" animBg="1"/>
      <p:bldP spid="472" grpId="1" animBg="1"/>
      <p:bldP spid="473" grpId="0" animBg="1"/>
      <p:bldP spid="47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 with Accentuated </a:t>
            </a:r>
            <a:r>
              <a:rPr lang="en-US" dirty="0" err="1" smtClean="0"/>
              <a:t>Gq</a:t>
            </a:r>
            <a:r>
              <a:rPr lang="en-US" dirty="0" smtClean="0"/>
              <a:t> Signaling</a:t>
            </a:r>
            <a:endParaRPr lang="en-US" dirty="0"/>
          </a:p>
        </p:txBody>
      </p:sp>
      <p:sp>
        <p:nvSpPr>
          <p:cNvPr id="3" name="Content Placeholder 2"/>
          <p:cNvSpPr>
            <a:spLocks noGrp="1"/>
          </p:cNvSpPr>
          <p:nvPr>
            <p:ph idx="1"/>
          </p:nvPr>
        </p:nvSpPr>
        <p:spPr>
          <a:xfrm>
            <a:off x="1435608" y="1676400"/>
            <a:ext cx="7498080" cy="4800600"/>
          </a:xfrm>
        </p:spPr>
        <p:txBody>
          <a:bodyPr>
            <a:normAutofit lnSpcReduction="10000"/>
          </a:bodyPr>
          <a:lstStyle/>
          <a:p>
            <a:r>
              <a:rPr lang="en-US" dirty="0" smtClean="0"/>
              <a:t>Hypertension </a:t>
            </a:r>
          </a:p>
          <a:p>
            <a:pPr lvl="1"/>
            <a:r>
              <a:rPr lang="en-US" dirty="0" err="1" smtClean="0"/>
              <a:t>G</a:t>
            </a:r>
            <a:r>
              <a:rPr lang="en-US" baseline="-25000" dirty="0" err="1" smtClean="0"/>
              <a:t>q</a:t>
            </a:r>
            <a:r>
              <a:rPr lang="en-US" dirty="0" smtClean="0"/>
              <a:t>-coupled receptors for </a:t>
            </a:r>
            <a:r>
              <a:rPr lang="en-US" dirty="0" err="1" smtClean="0"/>
              <a:t>angiotensin</a:t>
            </a:r>
            <a:r>
              <a:rPr lang="en-US" dirty="0" smtClean="0"/>
              <a:t>-II and </a:t>
            </a:r>
            <a:r>
              <a:rPr lang="en-US" dirty="0" err="1" smtClean="0"/>
              <a:t>catecholamines</a:t>
            </a:r>
            <a:r>
              <a:rPr lang="en-US" dirty="0" smtClean="0"/>
              <a:t> are major players in hypertension.</a:t>
            </a:r>
          </a:p>
          <a:p>
            <a:endParaRPr lang="en-US" dirty="0" smtClean="0"/>
          </a:p>
          <a:p>
            <a:r>
              <a:rPr lang="en-US" dirty="0" smtClean="0"/>
              <a:t>Pathological Hypertrophy/Congestive Heart Failure</a:t>
            </a:r>
          </a:p>
          <a:p>
            <a:pPr lvl="1"/>
            <a:r>
              <a:rPr lang="en-US" dirty="0" err="1" smtClean="0"/>
              <a:t>Overexpression</a:t>
            </a:r>
            <a:r>
              <a:rPr lang="en-US" dirty="0" smtClean="0"/>
              <a:t> of </a:t>
            </a:r>
            <a:r>
              <a:rPr lang="en-US" dirty="0" err="1" smtClean="0"/>
              <a:t>G</a:t>
            </a:r>
            <a:r>
              <a:rPr lang="en-US" baseline="-25000" dirty="0" err="1" smtClean="0"/>
              <a:t>q</a:t>
            </a:r>
            <a:r>
              <a:rPr lang="en-US" dirty="0" smtClean="0"/>
              <a:t> or </a:t>
            </a:r>
            <a:r>
              <a:rPr lang="en-US" dirty="0" err="1" smtClean="0"/>
              <a:t>G</a:t>
            </a:r>
            <a:r>
              <a:rPr lang="en-US" baseline="-25000" dirty="0" err="1" smtClean="0"/>
              <a:t>q</a:t>
            </a:r>
            <a:r>
              <a:rPr lang="en-US" dirty="0" smtClean="0"/>
              <a:t>-coupled receptors lead to dilated </a:t>
            </a:r>
            <a:r>
              <a:rPr lang="en-US" dirty="0" err="1" smtClean="0"/>
              <a:t>cardiomyopathies</a:t>
            </a:r>
            <a:r>
              <a:rPr lang="en-US" dirty="0" smtClean="0"/>
              <a:t> and the development of CHF.</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Gq</a:t>
            </a:r>
            <a:r>
              <a:rPr lang="en-US" dirty="0" smtClean="0"/>
              <a:t> Signaling Provides Sustained Increases in Intracellular Ca</a:t>
            </a:r>
            <a:r>
              <a:rPr lang="en-US" baseline="30000" dirty="0" smtClean="0"/>
              <a:t>2+</a:t>
            </a:r>
            <a:endParaRPr lang="en-US" baseline="30000" dirty="0"/>
          </a:p>
        </p:txBody>
      </p:sp>
      <p:grpSp>
        <p:nvGrpSpPr>
          <p:cNvPr id="4" name="Group 3"/>
          <p:cNvGrpSpPr>
            <a:grpSpLocks noChangeAspect="1"/>
          </p:cNvGrpSpPr>
          <p:nvPr/>
        </p:nvGrpSpPr>
        <p:grpSpPr>
          <a:xfrm>
            <a:off x="1067119" y="2804477"/>
            <a:ext cx="7990319" cy="2986723"/>
            <a:chOff x="-17109" y="4038600"/>
            <a:chExt cx="9161109" cy="2833559"/>
          </a:xfrm>
        </p:grpSpPr>
        <p:sp>
          <p:nvSpPr>
            <p:cNvPr id="5" name="Rectangle 753"/>
            <p:cNvSpPr>
              <a:spLocks noChangeArrowheads="1"/>
            </p:cNvSpPr>
            <p:nvPr/>
          </p:nvSpPr>
          <p:spPr bwMode="auto">
            <a:xfrm>
              <a:off x="0" y="4038600"/>
              <a:ext cx="9144000" cy="2819400"/>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6" name="Group 696"/>
            <p:cNvGrpSpPr>
              <a:grpSpLocks noChangeAspect="1"/>
            </p:cNvGrpSpPr>
            <p:nvPr/>
          </p:nvGrpSpPr>
          <p:grpSpPr bwMode="auto">
            <a:xfrm>
              <a:off x="-17109" y="4114805"/>
              <a:ext cx="4649433" cy="2757007"/>
              <a:chOff x="36" y="2408"/>
              <a:chExt cx="3261" cy="1934"/>
            </a:xfrm>
          </p:grpSpPr>
          <p:sp>
            <p:nvSpPr>
              <p:cNvPr id="37" name="Rectangle 697"/>
              <p:cNvSpPr>
                <a:spLocks noChangeAspect="1" noChangeArrowheads="1"/>
              </p:cNvSpPr>
              <p:nvPr/>
            </p:nvSpPr>
            <p:spPr bwMode="auto">
              <a:xfrm>
                <a:off x="1632" y="4170"/>
                <a:ext cx="706" cy="172"/>
              </a:xfrm>
              <a:prstGeom prst="rect">
                <a:avLst/>
              </a:prstGeom>
              <a:noFill/>
              <a:ln w="9525">
                <a:noFill/>
                <a:miter lim="800000"/>
                <a:headEnd/>
                <a:tailEnd/>
              </a:ln>
            </p:spPr>
            <p:txBody>
              <a:bodyPr wrap="none" lIns="0" tIns="0" rIns="0" bIns="0">
                <a:spAutoFit/>
              </a:bodyPr>
              <a:lstStyle/>
              <a:p>
                <a:r>
                  <a:rPr lang="en-US" sz="1600" b="1" dirty="0"/>
                  <a:t>Time (sec)</a:t>
                </a:r>
                <a:endParaRPr lang="en-US" sz="1600" dirty="0"/>
              </a:p>
            </p:txBody>
          </p:sp>
          <p:sp>
            <p:nvSpPr>
              <p:cNvPr id="38" name="Rectangle 698"/>
              <p:cNvSpPr>
                <a:spLocks noChangeAspect="1" noChangeArrowheads="1"/>
              </p:cNvSpPr>
              <p:nvPr/>
            </p:nvSpPr>
            <p:spPr bwMode="auto">
              <a:xfrm rot="16200000">
                <a:off x="-301" y="2956"/>
                <a:ext cx="871" cy="198"/>
              </a:xfrm>
              <a:prstGeom prst="rect">
                <a:avLst/>
              </a:prstGeom>
              <a:noFill/>
              <a:ln w="9525">
                <a:noFill/>
                <a:miter lim="800000"/>
                <a:headEnd/>
                <a:tailEnd/>
              </a:ln>
            </p:spPr>
            <p:txBody>
              <a:bodyPr wrap="none" lIns="0" tIns="0" rIns="0" bIns="0">
                <a:spAutoFit/>
              </a:bodyPr>
              <a:lstStyle/>
              <a:p>
                <a:pPr algn="ctr"/>
                <a:r>
                  <a:rPr lang="en-US" sz="1600" b="1" dirty="0"/>
                  <a:t>334/380 Ratio</a:t>
                </a:r>
                <a:endParaRPr lang="en-US" sz="1600" dirty="0"/>
              </a:p>
            </p:txBody>
          </p:sp>
          <p:sp>
            <p:nvSpPr>
              <p:cNvPr id="39" name="Rectangle 699"/>
              <p:cNvSpPr>
                <a:spLocks noChangeAspect="1" noChangeArrowheads="1"/>
              </p:cNvSpPr>
              <p:nvPr/>
            </p:nvSpPr>
            <p:spPr bwMode="auto">
              <a:xfrm>
                <a:off x="501" y="2449"/>
                <a:ext cx="2676" cy="1590"/>
              </a:xfrm>
              <a:prstGeom prst="rect">
                <a:avLst/>
              </a:prstGeom>
              <a:solidFill>
                <a:srgbClr val="FFFFFF"/>
              </a:solidFill>
              <a:ln w="17463">
                <a:solidFill>
                  <a:srgbClr val="000000"/>
                </a:solidFill>
                <a:miter lim="800000"/>
                <a:headEnd/>
                <a:tailEnd/>
              </a:ln>
            </p:spPr>
            <p:txBody>
              <a:bodyPr/>
              <a:lstStyle/>
              <a:p>
                <a:endParaRPr lang="en-US"/>
              </a:p>
            </p:txBody>
          </p:sp>
          <p:sp>
            <p:nvSpPr>
              <p:cNvPr id="40" name="Line 700"/>
              <p:cNvSpPr>
                <a:spLocks noChangeAspect="1" noChangeShapeType="1"/>
              </p:cNvSpPr>
              <p:nvPr/>
            </p:nvSpPr>
            <p:spPr bwMode="auto">
              <a:xfrm>
                <a:off x="501" y="4039"/>
                <a:ext cx="1" cy="11"/>
              </a:xfrm>
              <a:prstGeom prst="line">
                <a:avLst/>
              </a:prstGeom>
              <a:noFill/>
              <a:ln w="7938">
                <a:solidFill>
                  <a:srgbClr val="000000"/>
                </a:solidFill>
                <a:round/>
                <a:headEnd/>
                <a:tailEnd/>
              </a:ln>
            </p:spPr>
            <p:txBody>
              <a:bodyPr/>
              <a:lstStyle/>
              <a:p>
                <a:endParaRPr lang="en-US"/>
              </a:p>
            </p:txBody>
          </p:sp>
          <p:sp>
            <p:nvSpPr>
              <p:cNvPr id="41" name="Rectangle 701"/>
              <p:cNvSpPr>
                <a:spLocks noChangeAspect="1" noChangeArrowheads="1"/>
              </p:cNvSpPr>
              <p:nvPr/>
            </p:nvSpPr>
            <p:spPr bwMode="auto">
              <a:xfrm>
                <a:off x="483" y="4056"/>
                <a:ext cx="59" cy="128"/>
              </a:xfrm>
              <a:prstGeom prst="rect">
                <a:avLst/>
              </a:prstGeom>
              <a:noFill/>
              <a:ln w="9525">
                <a:noFill/>
                <a:miter lim="800000"/>
                <a:headEnd/>
                <a:tailEnd/>
              </a:ln>
            </p:spPr>
            <p:txBody>
              <a:bodyPr wrap="none" lIns="0" tIns="0" rIns="0" bIns="0">
                <a:spAutoFit/>
              </a:bodyPr>
              <a:lstStyle/>
              <a:p>
                <a:r>
                  <a:rPr lang="en-US" sz="1200" b="1"/>
                  <a:t>0</a:t>
                </a:r>
                <a:endParaRPr lang="en-US" sz="1200"/>
              </a:p>
            </p:txBody>
          </p:sp>
          <p:sp>
            <p:nvSpPr>
              <p:cNvPr id="42" name="Line 702"/>
              <p:cNvSpPr>
                <a:spLocks noChangeAspect="1" noChangeShapeType="1"/>
              </p:cNvSpPr>
              <p:nvPr/>
            </p:nvSpPr>
            <p:spPr bwMode="auto">
              <a:xfrm>
                <a:off x="1169" y="4039"/>
                <a:ext cx="1" cy="11"/>
              </a:xfrm>
              <a:prstGeom prst="line">
                <a:avLst/>
              </a:prstGeom>
              <a:noFill/>
              <a:ln w="7938">
                <a:solidFill>
                  <a:srgbClr val="000000"/>
                </a:solidFill>
                <a:round/>
                <a:headEnd/>
                <a:tailEnd/>
              </a:ln>
            </p:spPr>
            <p:txBody>
              <a:bodyPr/>
              <a:lstStyle/>
              <a:p>
                <a:endParaRPr lang="en-US"/>
              </a:p>
            </p:txBody>
          </p:sp>
          <p:sp>
            <p:nvSpPr>
              <p:cNvPr id="43" name="Rectangle 703"/>
              <p:cNvSpPr>
                <a:spLocks noChangeAspect="1" noChangeArrowheads="1"/>
              </p:cNvSpPr>
              <p:nvPr/>
            </p:nvSpPr>
            <p:spPr bwMode="auto">
              <a:xfrm>
                <a:off x="1079" y="4056"/>
                <a:ext cx="177" cy="128"/>
              </a:xfrm>
              <a:prstGeom prst="rect">
                <a:avLst/>
              </a:prstGeom>
              <a:noFill/>
              <a:ln w="9525">
                <a:noFill/>
                <a:miter lim="800000"/>
                <a:headEnd/>
                <a:tailEnd/>
              </a:ln>
            </p:spPr>
            <p:txBody>
              <a:bodyPr wrap="none" lIns="0" tIns="0" rIns="0" bIns="0">
                <a:spAutoFit/>
              </a:bodyPr>
              <a:lstStyle/>
              <a:p>
                <a:pPr algn="ctr"/>
                <a:r>
                  <a:rPr lang="en-US" sz="1200" b="1"/>
                  <a:t>150</a:t>
                </a:r>
                <a:endParaRPr lang="en-US" sz="1200"/>
              </a:p>
            </p:txBody>
          </p:sp>
          <p:sp>
            <p:nvSpPr>
              <p:cNvPr id="44" name="Line 704"/>
              <p:cNvSpPr>
                <a:spLocks noChangeAspect="1" noChangeShapeType="1"/>
              </p:cNvSpPr>
              <p:nvPr/>
            </p:nvSpPr>
            <p:spPr bwMode="auto">
              <a:xfrm>
                <a:off x="1837" y="4039"/>
                <a:ext cx="1" cy="11"/>
              </a:xfrm>
              <a:prstGeom prst="line">
                <a:avLst/>
              </a:prstGeom>
              <a:noFill/>
              <a:ln w="7938">
                <a:solidFill>
                  <a:srgbClr val="000000"/>
                </a:solidFill>
                <a:round/>
                <a:headEnd/>
                <a:tailEnd/>
              </a:ln>
            </p:spPr>
            <p:txBody>
              <a:bodyPr/>
              <a:lstStyle/>
              <a:p>
                <a:endParaRPr lang="en-US"/>
              </a:p>
            </p:txBody>
          </p:sp>
          <p:sp>
            <p:nvSpPr>
              <p:cNvPr id="45" name="Rectangle 705"/>
              <p:cNvSpPr>
                <a:spLocks noChangeAspect="1" noChangeArrowheads="1"/>
              </p:cNvSpPr>
              <p:nvPr/>
            </p:nvSpPr>
            <p:spPr bwMode="auto">
              <a:xfrm>
                <a:off x="1783" y="4056"/>
                <a:ext cx="177" cy="128"/>
              </a:xfrm>
              <a:prstGeom prst="rect">
                <a:avLst/>
              </a:prstGeom>
              <a:noFill/>
              <a:ln w="9525">
                <a:noFill/>
                <a:miter lim="800000"/>
                <a:headEnd/>
                <a:tailEnd/>
              </a:ln>
            </p:spPr>
            <p:txBody>
              <a:bodyPr wrap="none" lIns="0" tIns="0" rIns="0" bIns="0">
                <a:spAutoFit/>
              </a:bodyPr>
              <a:lstStyle/>
              <a:p>
                <a:r>
                  <a:rPr lang="en-US" sz="1200" b="1"/>
                  <a:t>300</a:t>
                </a:r>
                <a:endParaRPr lang="en-US" sz="1200"/>
              </a:p>
            </p:txBody>
          </p:sp>
          <p:sp>
            <p:nvSpPr>
              <p:cNvPr id="46" name="Line 706"/>
              <p:cNvSpPr>
                <a:spLocks noChangeAspect="1" noChangeShapeType="1"/>
              </p:cNvSpPr>
              <p:nvPr/>
            </p:nvSpPr>
            <p:spPr bwMode="auto">
              <a:xfrm>
                <a:off x="2506" y="4039"/>
                <a:ext cx="0" cy="11"/>
              </a:xfrm>
              <a:prstGeom prst="line">
                <a:avLst/>
              </a:prstGeom>
              <a:noFill/>
              <a:ln w="7938">
                <a:solidFill>
                  <a:srgbClr val="000000"/>
                </a:solidFill>
                <a:round/>
                <a:headEnd/>
                <a:tailEnd/>
              </a:ln>
            </p:spPr>
            <p:txBody>
              <a:bodyPr/>
              <a:lstStyle/>
              <a:p>
                <a:endParaRPr lang="en-US"/>
              </a:p>
            </p:txBody>
          </p:sp>
          <p:sp>
            <p:nvSpPr>
              <p:cNvPr id="47" name="Rectangle 707"/>
              <p:cNvSpPr>
                <a:spLocks noChangeAspect="1" noChangeArrowheads="1"/>
              </p:cNvSpPr>
              <p:nvPr/>
            </p:nvSpPr>
            <p:spPr bwMode="auto">
              <a:xfrm>
                <a:off x="2454" y="4056"/>
                <a:ext cx="177" cy="128"/>
              </a:xfrm>
              <a:prstGeom prst="rect">
                <a:avLst/>
              </a:prstGeom>
              <a:noFill/>
              <a:ln w="9525">
                <a:noFill/>
                <a:miter lim="800000"/>
                <a:headEnd/>
                <a:tailEnd/>
              </a:ln>
            </p:spPr>
            <p:txBody>
              <a:bodyPr wrap="none" lIns="0" tIns="0" rIns="0" bIns="0">
                <a:spAutoFit/>
              </a:bodyPr>
              <a:lstStyle/>
              <a:p>
                <a:r>
                  <a:rPr lang="en-US" sz="1200" b="1"/>
                  <a:t>450</a:t>
                </a:r>
                <a:endParaRPr lang="en-US" sz="1200"/>
              </a:p>
            </p:txBody>
          </p:sp>
          <p:sp>
            <p:nvSpPr>
              <p:cNvPr id="48" name="Line 708"/>
              <p:cNvSpPr>
                <a:spLocks noChangeAspect="1" noChangeShapeType="1"/>
              </p:cNvSpPr>
              <p:nvPr/>
            </p:nvSpPr>
            <p:spPr bwMode="auto">
              <a:xfrm>
                <a:off x="3177" y="4039"/>
                <a:ext cx="1" cy="11"/>
              </a:xfrm>
              <a:prstGeom prst="line">
                <a:avLst/>
              </a:prstGeom>
              <a:noFill/>
              <a:ln w="7938">
                <a:solidFill>
                  <a:srgbClr val="000000"/>
                </a:solidFill>
                <a:round/>
                <a:headEnd/>
                <a:tailEnd/>
              </a:ln>
            </p:spPr>
            <p:txBody>
              <a:bodyPr/>
              <a:lstStyle/>
              <a:p>
                <a:endParaRPr lang="en-US"/>
              </a:p>
            </p:txBody>
          </p:sp>
          <p:sp>
            <p:nvSpPr>
              <p:cNvPr id="49" name="Rectangle 709"/>
              <p:cNvSpPr>
                <a:spLocks noChangeAspect="1" noChangeArrowheads="1"/>
              </p:cNvSpPr>
              <p:nvPr/>
            </p:nvSpPr>
            <p:spPr bwMode="auto">
              <a:xfrm>
                <a:off x="3120" y="4056"/>
                <a:ext cx="177" cy="128"/>
              </a:xfrm>
              <a:prstGeom prst="rect">
                <a:avLst/>
              </a:prstGeom>
              <a:noFill/>
              <a:ln w="9525">
                <a:noFill/>
                <a:miter lim="800000"/>
                <a:headEnd/>
                <a:tailEnd/>
              </a:ln>
            </p:spPr>
            <p:txBody>
              <a:bodyPr wrap="none" lIns="0" tIns="0" rIns="0" bIns="0">
                <a:spAutoFit/>
              </a:bodyPr>
              <a:lstStyle/>
              <a:p>
                <a:r>
                  <a:rPr lang="en-US" sz="1200" b="1"/>
                  <a:t>600</a:t>
                </a:r>
                <a:endParaRPr lang="en-US" sz="1200"/>
              </a:p>
            </p:txBody>
          </p:sp>
          <p:sp>
            <p:nvSpPr>
              <p:cNvPr id="50" name="Line 710"/>
              <p:cNvSpPr>
                <a:spLocks noChangeAspect="1" noChangeShapeType="1"/>
              </p:cNvSpPr>
              <p:nvPr/>
            </p:nvSpPr>
            <p:spPr bwMode="auto">
              <a:xfrm flipH="1">
                <a:off x="490" y="4038"/>
                <a:ext cx="11" cy="0"/>
              </a:xfrm>
              <a:prstGeom prst="line">
                <a:avLst/>
              </a:prstGeom>
              <a:noFill/>
              <a:ln w="7938">
                <a:solidFill>
                  <a:srgbClr val="000000"/>
                </a:solidFill>
                <a:round/>
                <a:headEnd/>
                <a:tailEnd/>
              </a:ln>
            </p:spPr>
            <p:txBody>
              <a:bodyPr/>
              <a:lstStyle/>
              <a:p>
                <a:endParaRPr lang="en-US"/>
              </a:p>
            </p:txBody>
          </p:sp>
          <p:sp>
            <p:nvSpPr>
              <p:cNvPr id="51" name="Rectangle 711"/>
              <p:cNvSpPr>
                <a:spLocks noChangeAspect="1" noChangeArrowheads="1"/>
              </p:cNvSpPr>
              <p:nvPr/>
            </p:nvSpPr>
            <p:spPr bwMode="auto">
              <a:xfrm>
                <a:off x="257" y="3995"/>
                <a:ext cx="208" cy="128"/>
              </a:xfrm>
              <a:prstGeom prst="rect">
                <a:avLst/>
              </a:prstGeom>
              <a:noFill/>
              <a:ln w="9525">
                <a:noFill/>
                <a:miter lim="800000"/>
                <a:headEnd/>
                <a:tailEnd/>
              </a:ln>
            </p:spPr>
            <p:txBody>
              <a:bodyPr wrap="none" lIns="0" tIns="0" rIns="0" bIns="0">
                <a:spAutoFit/>
              </a:bodyPr>
              <a:lstStyle/>
              <a:p>
                <a:r>
                  <a:rPr lang="en-US" sz="1200" b="1" dirty="0"/>
                  <a:t>0.00</a:t>
                </a:r>
                <a:endParaRPr lang="en-US" sz="1200" dirty="0"/>
              </a:p>
            </p:txBody>
          </p:sp>
          <p:sp>
            <p:nvSpPr>
              <p:cNvPr id="52" name="Line 712"/>
              <p:cNvSpPr>
                <a:spLocks noChangeAspect="1" noChangeShapeType="1"/>
              </p:cNvSpPr>
              <p:nvPr/>
            </p:nvSpPr>
            <p:spPr bwMode="auto">
              <a:xfrm flipH="1">
                <a:off x="490" y="3644"/>
                <a:ext cx="11" cy="1"/>
              </a:xfrm>
              <a:prstGeom prst="line">
                <a:avLst/>
              </a:prstGeom>
              <a:noFill/>
              <a:ln w="7938">
                <a:solidFill>
                  <a:srgbClr val="000000"/>
                </a:solidFill>
                <a:round/>
                <a:headEnd/>
                <a:tailEnd/>
              </a:ln>
            </p:spPr>
            <p:txBody>
              <a:bodyPr/>
              <a:lstStyle/>
              <a:p>
                <a:endParaRPr lang="en-US"/>
              </a:p>
            </p:txBody>
          </p:sp>
          <p:sp>
            <p:nvSpPr>
              <p:cNvPr id="53" name="Rectangle 713"/>
              <p:cNvSpPr>
                <a:spLocks noChangeAspect="1" noChangeArrowheads="1"/>
              </p:cNvSpPr>
              <p:nvPr/>
            </p:nvSpPr>
            <p:spPr bwMode="auto">
              <a:xfrm>
                <a:off x="257" y="3601"/>
                <a:ext cx="208" cy="128"/>
              </a:xfrm>
              <a:prstGeom prst="rect">
                <a:avLst/>
              </a:prstGeom>
              <a:noFill/>
              <a:ln w="9525">
                <a:noFill/>
                <a:miter lim="800000"/>
                <a:headEnd/>
                <a:tailEnd/>
              </a:ln>
            </p:spPr>
            <p:txBody>
              <a:bodyPr wrap="none" lIns="0" tIns="0" rIns="0" bIns="0">
                <a:spAutoFit/>
              </a:bodyPr>
              <a:lstStyle/>
              <a:p>
                <a:r>
                  <a:rPr lang="en-US" sz="1200" b="1" dirty="0"/>
                  <a:t>0.25</a:t>
                </a:r>
                <a:endParaRPr lang="en-US" sz="1200" dirty="0"/>
              </a:p>
            </p:txBody>
          </p:sp>
          <p:sp>
            <p:nvSpPr>
              <p:cNvPr id="54" name="Line 714"/>
              <p:cNvSpPr>
                <a:spLocks noChangeAspect="1" noChangeShapeType="1"/>
              </p:cNvSpPr>
              <p:nvPr/>
            </p:nvSpPr>
            <p:spPr bwMode="auto">
              <a:xfrm flipH="1">
                <a:off x="490" y="3246"/>
                <a:ext cx="11" cy="0"/>
              </a:xfrm>
              <a:prstGeom prst="line">
                <a:avLst/>
              </a:prstGeom>
              <a:noFill/>
              <a:ln w="7938">
                <a:solidFill>
                  <a:srgbClr val="000000"/>
                </a:solidFill>
                <a:round/>
                <a:headEnd/>
                <a:tailEnd/>
              </a:ln>
            </p:spPr>
            <p:txBody>
              <a:bodyPr/>
              <a:lstStyle/>
              <a:p>
                <a:endParaRPr lang="en-US"/>
              </a:p>
            </p:txBody>
          </p:sp>
          <p:sp>
            <p:nvSpPr>
              <p:cNvPr id="55" name="Rectangle 715"/>
              <p:cNvSpPr>
                <a:spLocks noChangeAspect="1" noChangeArrowheads="1"/>
              </p:cNvSpPr>
              <p:nvPr/>
            </p:nvSpPr>
            <p:spPr bwMode="auto">
              <a:xfrm>
                <a:off x="257" y="3203"/>
                <a:ext cx="208" cy="128"/>
              </a:xfrm>
              <a:prstGeom prst="rect">
                <a:avLst/>
              </a:prstGeom>
              <a:noFill/>
              <a:ln w="9525">
                <a:noFill/>
                <a:miter lim="800000"/>
                <a:headEnd/>
                <a:tailEnd/>
              </a:ln>
            </p:spPr>
            <p:txBody>
              <a:bodyPr wrap="none" lIns="0" tIns="0" rIns="0" bIns="0">
                <a:spAutoFit/>
              </a:bodyPr>
              <a:lstStyle/>
              <a:p>
                <a:r>
                  <a:rPr lang="en-US" sz="1200" b="1"/>
                  <a:t>0.50</a:t>
                </a:r>
                <a:endParaRPr lang="en-US" sz="1200"/>
              </a:p>
            </p:txBody>
          </p:sp>
          <p:sp>
            <p:nvSpPr>
              <p:cNvPr id="56" name="Line 716"/>
              <p:cNvSpPr>
                <a:spLocks noChangeAspect="1" noChangeShapeType="1"/>
              </p:cNvSpPr>
              <p:nvPr/>
            </p:nvSpPr>
            <p:spPr bwMode="auto">
              <a:xfrm flipH="1">
                <a:off x="490" y="2848"/>
                <a:ext cx="11" cy="0"/>
              </a:xfrm>
              <a:prstGeom prst="line">
                <a:avLst/>
              </a:prstGeom>
              <a:noFill/>
              <a:ln w="7938">
                <a:solidFill>
                  <a:srgbClr val="000000"/>
                </a:solidFill>
                <a:round/>
                <a:headEnd/>
                <a:tailEnd/>
              </a:ln>
            </p:spPr>
            <p:txBody>
              <a:bodyPr/>
              <a:lstStyle/>
              <a:p>
                <a:endParaRPr lang="en-US"/>
              </a:p>
            </p:txBody>
          </p:sp>
          <p:sp>
            <p:nvSpPr>
              <p:cNvPr id="57" name="Rectangle 717"/>
              <p:cNvSpPr>
                <a:spLocks noChangeAspect="1" noChangeArrowheads="1"/>
              </p:cNvSpPr>
              <p:nvPr/>
            </p:nvSpPr>
            <p:spPr bwMode="auto">
              <a:xfrm>
                <a:off x="257" y="2806"/>
                <a:ext cx="208" cy="128"/>
              </a:xfrm>
              <a:prstGeom prst="rect">
                <a:avLst/>
              </a:prstGeom>
              <a:noFill/>
              <a:ln w="9525">
                <a:noFill/>
                <a:miter lim="800000"/>
                <a:headEnd/>
                <a:tailEnd/>
              </a:ln>
            </p:spPr>
            <p:txBody>
              <a:bodyPr wrap="none" lIns="0" tIns="0" rIns="0" bIns="0">
                <a:spAutoFit/>
              </a:bodyPr>
              <a:lstStyle/>
              <a:p>
                <a:r>
                  <a:rPr lang="en-US" sz="1200" b="1" dirty="0"/>
                  <a:t>0.75</a:t>
                </a:r>
              </a:p>
            </p:txBody>
          </p:sp>
          <p:sp>
            <p:nvSpPr>
              <p:cNvPr id="58" name="Line 718"/>
              <p:cNvSpPr>
                <a:spLocks noChangeAspect="1" noChangeShapeType="1"/>
              </p:cNvSpPr>
              <p:nvPr/>
            </p:nvSpPr>
            <p:spPr bwMode="auto">
              <a:xfrm flipH="1">
                <a:off x="490" y="2451"/>
                <a:ext cx="11" cy="0"/>
              </a:xfrm>
              <a:prstGeom prst="line">
                <a:avLst/>
              </a:prstGeom>
              <a:noFill/>
              <a:ln w="7938">
                <a:solidFill>
                  <a:srgbClr val="000000"/>
                </a:solidFill>
                <a:round/>
                <a:headEnd/>
                <a:tailEnd/>
              </a:ln>
            </p:spPr>
            <p:txBody>
              <a:bodyPr/>
              <a:lstStyle/>
              <a:p>
                <a:endParaRPr lang="en-US"/>
              </a:p>
            </p:txBody>
          </p:sp>
          <p:sp>
            <p:nvSpPr>
              <p:cNvPr id="59" name="Rectangle 719"/>
              <p:cNvSpPr>
                <a:spLocks noChangeAspect="1" noChangeArrowheads="1"/>
              </p:cNvSpPr>
              <p:nvPr/>
            </p:nvSpPr>
            <p:spPr bwMode="auto">
              <a:xfrm>
                <a:off x="257" y="2408"/>
                <a:ext cx="208" cy="128"/>
              </a:xfrm>
              <a:prstGeom prst="rect">
                <a:avLst/>
              </a:prstGeom>
              <a:noFill/>
              <a:ln w="9525">
                <a:noFill/>
                <a:miter lim="800000"/>
                <a:headEnd/>
                <a:tailEnd/>
              </a:ln>
            </p:spPr>
            <p:txBody>
              <a:bodyPr wrap="none" lIns="0" tIns="0" rIns="0" bIns="0">
                <a:spAutoFit/>
              </a:bodyPr>
              <a:lstStyle/>
              <a:p>
                <a:r>
                  <a:rPr lang="en-US" sz="1200" b="1" dirty="0"/>
                  <a:t>1.00</a:t>
                </a:r>
              </a:p>
            </p:txBody>
          </p:sp>
          <p:sp>
            <p:nvSpPr>
              <p:cNvPr id="60" name="Freeform 720"/>
              <p:cNvSpPr>
                <a:spLocks noChangeAspect="1"/>
              </p:cNvSpPr>
              <p:nvPr/>
            </p:nvSpPr>
            <p:spPr bwMode="auto">
              <a:xfrm>
                <a:off x="511" y="2833"/>
                <a:ext cx="2665" cy="785"/>
              </a:xfrm>
              <a:custGeom>
                <a:avLst/>
                <a:gdLst>
                  <a:gd name="T0" fmla="*/ 7 w 937"/>
                  <a:gd name="T1" fmla="*/ 271 h 276"/>
                  <a:gd name="T2" fmla="*/ 23 w 937"/>
                  <a:gd name="T3" fmla="*/ 268 h 276"/>
                  <a:gd name="T4" fmla="*/ 38 w 937"/>
                  <a:gd name="T5" fmla="*/ 270 h 276"/>
                  <a:gd name="T6" fmla="*/ 54 w 937"/>
                  <a:gd name="T7" fmla="*/ 270 h 276"/>
                  <a:gd name="T8" fmla="*/ 69 w 937"/>
                  <a:gd name="T9" fmla="*/ 276 h 276"/>
                  <a:gd name="T10" fmla="*/ 84 w 937"/>
                  <a:gd name="T11" fmla="*/ 270 h 276"/>
                  <a:gd name="T12" fmla="*/ 100 w 937"/>
                  <a:gd name="T13" fmla="*/ 216 h 276"/>
                  <a:gd name="T14" fmla="*/ 115 w 937"/>
                  <a:gd name="T15" fmla="*/ 6 h 276"/>
                  <a:gd name="T16" fmla="*/ 130 w 937"/>
                  <a:gd name="T17" fmla="*/ 32 h 276"/>
                  <a:gd name="T18" fmla="*/ 146 w 937"/>
                  <a:gd name="T19" fmla="*/ 56 h 276"/>
                  <a:gd name="T20" fmla="*/ 161 w 937"/>
                  <a:gd name="T21" fmla="*/ 72 h 276"/>
                  <a:gd name="T22" fmla="*/ 176 w 937"/>
                  <a:gd name="T23" fmla="*/ 89 h 276"/>
                  <a:gd name="T24" fmla="*/ 192 w 937"/>
                  <a:gd name="T25" fmla="*/ 98 h 276"/>
                  <a:gd name="T26" fmla="*/ 207 w 937"/>
                  <a:gd name="T27" fmla="*/ 104 h 276"/>
                  <a:gd name="T28" fmla="*/ 223 w 937"/>
                  <a:gd name="T29" fmla="*/ 112 h 276"/>
                  <a:gd name="T30" fmla="*/ 238 w 937"/>
                  <a:gd name="T31" fmla="*/ 117 h 276"/>
                  <a:gd name="T32" fmla="*/ 253 w 937"/>
                  <a:gd name="T33" fmla="*/ 121 h 276"/>
                  <a:gd name="T34" fmla="*/ 269 w 937"/>
                  <a:gd name="T35" fmla="*/ 128 h 276"/>
                  <a:gd name="T36" fmla="*/ 284 w 937"/>
                  <a:gd name="T37" fmla="*/ 124 h 276"/>
                  <a:gd name="T38" fmla="*/ 299 w 937"/>
                  <a:gd name="T39" fmla="*/ 134 h 276"/>
                  <a:gd name="T40" fmla="*/ 315 w 937"/>
                  <a:gd name="T41" fmla="*/ 139 h 276"/>
                  <a:gd name="T42" fmla="*/ 330 w 937"/>
                  <a:gd name="T43" fmla="*/ 149 h 276"/>
                  <a:gd name="T44" fmla="*/ 345 w 937"/>
                  <a:gd name="T45" fmla="*/ 152 h 276"/>
                  <a:gd name="T46" fmla="*/ 361 w 937"/>
                  <a:gd name="T47" fmla="*/ 160 h 276"/>
                  <a:gd name="T48" fmla="*/ 376 w 937"/>
                  <a:gd name="T49" fmla="*/ 162 h 276"/>
                  <a:gd name="T50" fmla="*/ 392 w 937"/>
                  <a:gd name="T51" fmla="*/ 176 h 276"/>
                  <a:gd name="T52" fmla="*/ 407 w 937"/>
                  <a:gd name="T53" fmla="*/ 183 h 276"/>
                  <a:gd name="T54" fmla="*/ 422 w 937"/>
                  <a:gd name="T55" fmla="*/ 191 h 276"/>
                  <a:gd name="T56" fmla="*/ 438 w 937"/>
                  <a:gd name="T57" fmla="*/ 195 h 276"/>
                  <a:gd name="T58" fmla="*/ 453 w 937"/>
                  <a:gd name="T59" fmla="*/ 196 h 276"/>
                  <a:gd name="T60" fmla="*/ 468 w 937"/>
                  <a:gd name="T61" fmla="*/ 200 h 276"/>
                  <a:gd name="T62" fmla="*/ 484 w 937"/>
                  <a:gd name="T63" fmla="*/ 206 h 276"/>
                  <a:gd name="T64" fmla="*/ 499 w 937"/>
                  <a:gd name="T65" fmla="*/ 214 h 276"/>
                  <a:gd name="T66" fmla="*/ 515 w 937"/>
                  <a:gd name="T67" fmla="*/ 217 h 276"/>
                  <a:gd name="T68" fmla="*/ 530 w 937"/>
                  <a:gd name="T69" fmla="*/ 219 h 276"/>
                  <a:gd name="T70" fmla="*/ 545 w 937"/>
                  <a:gd name="T71" fmla="*/ 223 h 276"/>
                  <a:gd name="T72" fmla="*/ 561 w 937"/>
                  <a:gd name="T73" fmla="*/ 222 h 276"/>
                  <a:gd name="T74" fmla="*/ 576 w 937"/>
                  <a:gd name="T75" fmla="*/ 225 h 276"/>
                  <a:gd name="T76" fmla="*/ 591 w 937"/>
                  <a:gd name="T77" fmla="*/ 230 h 276"/>
                  <a:gd name="T78" fmla="*/ 607 w 937"/>
                  <a:gd name="T79" fmla="*/ 236 h 276"/>
                  <a:gd name="T80" fmla="*/ 622 w 937"/>
                  <a:gd name="T81" fmla="*/ 235 h 276"/>
                  <a:gd name="T82" fmla="*/ 638 w 937"/>
                  <a:gd name="T83" fmla="*/ 238 h 276"/>
                  <a:gd name="T84" fmla="*/ 653 w 937"/>
                  <a:gd name="T85" fmla="*/ 238 h 276"/>
                  <a:gd name="T86" fmla="*/ 668 w 937"/>
                  <a:gd name="T87" fmla="*/ 237 h 276"/>
                  <a:gd name="T88" fmla="*/ 684 w 937"/>
                  <a:gd name="T89" fmla="*/ 244 h 276"/>
                  <a:gd name="T90" fmla="*/ 699 w 937"/>
                  <a:gd name="T91" fmla="*/ 241 h 276"/>
                  <a:gd name="T92" fmla="*/ 714 w 937"/>
                  <a:gd name="T93" fmla="*/ 241 h 276"/>
                  <a:gd name="T94" fmla="*/ 730 w 937"/>
                  <a:gd name="T95" fmla="*/ 244 h 276"/>
                  <a:gd name="T96" fmla="*/ 745 w 937"/>
                  <a:gd name="T97" fmla="*/ 242 h 276"/>
                  <a:gd name="T98" fmla="*/ 761 w 937"/>
                  <a:gd name="T99" fmla="*/ 242 h 276"/>
                  <a:gd name="T100" fmla="*/ 776 w 937"/>
                  <a:gd name="T101" fmla="*/ 249 h 276"/>
                  <a:gd name="T102" fmla="*/ 791 w 937"/>
                  <a:gd name="T103" fmla="*/ 253 h 276"/>
                  <a:gd name="T104" fmla="*/ 807 w 937"/>
                  <a:gd name="T105" fmla="*/ 249 h 276"/>
                  <a:gd name="T106" fmla="*/ 822 w 937"/>
                  <a:gd name="T107" fmla="*/ 250 h 276"/>
                  <a:gd name="T108" fmla="*/ 837 w 937"/>
                  <a:gd name="T109" fmla="*/ 253 h 276"/>
                  <a:gd name="T110" fmla="*/ 853 w 937"/>
                  <a:gd name="T111" fmla="*/ 254 h 276"/>
                  <a:gd name="T112" fmla="*/ 868 w 937"/>
                  <a:gd name="T113" fmla="*/ 251 h 276"/>
                  <a:gd name="T114" fmla="*/ 884 w 937"/>
                  <a:gd name="T115" fmla="*/ 254 h 276"/>
                  <a:gd name="T116" fmla="*/ 899 w 937"/>
                  <a:gd name="T117" fmla="*/ 249 h 276"/>
                  <a:gd name="T118" fmla="*/ 914 w 937"/>
                  <a:gd name="T119" fmla="*/ 249 h 276"/>
                  <a:gd name="T120" fmla="*/ 930 w 937"/>
                  <a:gd name="T121" fmla="*/ 250 h 2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7"/>
                  <a:gd name="T184" fmla="*/ 0 h 276"/>
                  <a:gd name="T185" fmla="*/ 937 w 937"/>
                  <a:gd name="T186" fmla="*/ 276 h 2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7" h="276">
                    <a:moveTo>
                      <a:pt x="0" y="266"/>
                    </a:moveTo>
                    <a:lnTo>
                      <a:pt x="7" y="271"/>
                    </a:lnTo>
                    <a:lnTo>
                      <a:pt x="15" y="271"/>
                    </a:lnTo>
                    <a:lnTo>
                      <a:pt x="23" y="268"/>
                    </a:lnTo>
                    <a:lnTo>
                      <a:pt x="30" y="270"/>
                    </a:lnTo>
                    <a:lnTo>
                      <a:pt x="38" y="270"/>
                    </a:lnTo>
                    <a:lnTo>
                      <a:pt x="46" y="269"/>
                    </a:lnTo>
                    <a:lnTo>
                      <a:pt x="54" y="270"/>
                    </a:lnTo>
                    <a:lnTo>
                      <a:pt x="61" y="268"/>
                    </a:lnTo>
                    <a:lnTo>
                      <a:pt x="69" y="276"/>
                    </a:lnTo>
                    <a:lnTo>
                      <a:pt x="77" y="272"/>
                    </a:lnTo>
                    <a:lnTo>
                      <a:pt x="84" y="270"/>
                    </a:lnTo>
                    <a:lnTo>
                      <a:pt x="92" y="273"/>
                    </a:lnTo>
                    <a:lnTo>
                      <a:pt x="100" y="216"/>
                    </a:lnTo>
                    <a:lnTo>
                      <a:pt x="107" y="0"/>
                    </a:lnTo>
                    <a:lnTo>
                      <a:pt x="115" y="6"/>
                    </a:lnTo>
                    <a:lnTo>
                      <a:pt x="123" y="19"/>
                    </a:lnTo>
                    <a:lnTo>
                      <a:pt x="130" y="32"/>
                    </a:lnTo>
                    <a:lnTo>
                      <a:pt x="138" y="40"/>
                    </a:lnTo>
                    <a:lnTo>
                      <a:pt x="146" y="56"/>
                    </a:lnTo>
                    <a:lnTo>
                      <a:pt x="153" y="66"/>
                    </a:lnTo>
                    <a:lnTo>
                      <a:pt x="161" y="72"/>
                    </a:lnTo>
                    <a:lnTo>
                      <a:pt x="169" y="82"/>
                    </a:lnTo>
                    <a:lnTo>
                      <a:pt x="176" y="89"/>
                    </a:lnTo>
                    <a:lnTo>
                      <a:pt x="184" y="93"/>
                    </a:lnTo>
                    <a:lnTo>
                      <a:pt x="192" y="98"/>
                    </a:lnTo>
                    <a:lnTo>
                      <a:pt x="199" y="99"/>
                    </a:lnTo>
                    <a:lnTo>
                      <a:pt x="207" y="104"/>
                    </a:lnTo>
                    <a:lnTo>
                      <a:pt x="215" y="106"/>
                    </a:lnTo>
                    <a:lnTo>
                      <a:pt x="223" y="112"/>
                    </a:lnTo>
                    <a:lnTo>
                      <a:pt x="230" y="110"/>
                    </a:lnTo>
                    <a:lnTo>
                      <a:pt x="238" y="117"/>
                    </a:lnTo>
                    <a:lnTo>
                      <a:pt x="246" y="115"/>
                    </a:lnTo>
                    <a:lnTo>
                      <a:pt x="253" y="121"/>
                    </a:lnTo>
                    <a:lnTo>
                      <a:pt x="261" y="125"/>
                    </a:lnTo>
                    <a:lnTo>
                      <a:pt x="269" y="128"/>
                    </a:lnTo>
                    <a:lnTo>
                      <a:pt x="276" y="124"/>
                    </a:lnTo>
                    <a:lnTo>
                      <a:pt x="284" y="124"/>
                    </a:lnTo>
                    <a:lnTo>
                      <a:pt x="292" y="133"/>
                    </a:lnTo>
                    <a:lnTo>
                      <a:pt x="299" y="134"/>
                    </a:lnTo>
                    <a:lnTo>
                      <a:pt x="307" y="138"/>
                    </a:lnTo>
                    <a:lnTo>
                      <a:pt x="315" y="139"/>
                    </a:lnTo>
                    <a:lnTo>
                      <a:pt x="322" y="146"/>
                    </a:lnTo>
                    <a:lnTo>
                      <a:pt x="330" y="149"/>
                    </a:lnTo>
                    <a:lnTo>
                      <a:pt x="338" y="152"/>
                    </a:lnTo>
                    <a:lnTo>
                      <a:pt x="345" y="152"/>
                    </a:lnTo>
                    <a:lnTo>
                      <a:pt x="353" y="149"/>
                    </a:lnTo>
                    <a:lnTo>
                      <a:pt x="361" y="160"/>
                    </a:lnTo>
                    <a:lnTo>
                      <a:pt x="368" y="157"/>
                    </a:lnTo>
                    <a:lnTo>
                      <a:pt x="376" y="162"/>
                    </a:lnTo>
                    <a:lnTo>
                      <a:pt x="384" y="169"/>
                    </a:lnTo>
                    <a:lnTo>
                      <a:pt x="392" y="176"/>
                    </a:lnTo>
                    <a:lnTo>
                      <a:pt x="399" y="177"/>
                    </a:lnTo>
                    <a:lnTo>
                      <a:pt x="407" y="183"/>
                    </a:lnTo>
                    <a:lnTo>
                      <a:pt x="415" y="189"/>
                    </a:lnTo>
                    <a:lnTo>
                      <a:pt x="422" y="191"/>
                    </a:lnTo>
                    <a:lnTo>
                      <a:pt x="430" y="191"/>
                    </a:lnTo>
                    <a:lnTo>
                      <a:pt x="438" y="195"/>
                    </a:lnTo>
                    <a:lnTo>
                      <a:pt x="445" y="192"/>
                    </a:lnTo>
                    <a:lnTo>
                      <a:pt x="453" y="196"/>
                    </a:lnTo>
                    <a:lnTo>
                      <a:pt x="461" y="198"/>
                    </a:lnTo>
                    <a:lnTo>
                      <a:pt x="468" y="200"/>
                    </a:lnTo>
                    <a:lnTo>
                      <a:pt x="476" y="203"/>
                    </a:lnTo>
                    <a:lnTo>
                      <a:pt x="484" y="206"/>
                    </a:lnTo>
                    <a:lnTo>
                      <a:pt x="492" y="214"/>
                    </a:lnTo>
                    <a:lnTo>
                      <a:pt x="499" y="214"/>
                    </a:lnTo>
                    <a:lnTo>
                      <a:pt x="507" y="220"/>
                    </a:lnTo>
                    <a:lnTo>
                      <a:pt x="515" y="217"/>
                    </a:lnTo>
                    <a:lnTo>
                      <a:pt x="522" y="219"/>
                    </a:lnTo>
                    <a:lnTo>
                      <a:pt x="530" y="219"/>
                    </a:lnTo>
                    <a:lnTo>
                      <a:pt x="538" y="223"/>
                    </a:lnTo>
                    <a:lnTo>
                      <a:pt x="545" y="223"/>
                    </a:lnTo>
                    <a:lnTo>
                      <a:pt x="553" y="225"/>
                    </a:lnTo>
                    <a:lnTo>
                      <a:pt x="561" y="222"/>
                    </a:lnTo>
                    <a:lnTo>
                      <a:pt x="568" y="224"/>
                    </a:lnTo>
                    <a:lnTo>
                      <a:pt x="576" y="225"/>
                    </a:lnTo>
                    <a:lnTo>
                      <a:pt x="584" y="228"/>
                    </a:lnTo>
                    <a:lnTo>
                      <a:pt x="591" y="230"/>
                    </a:lnTo>
                    <a:lnTo>
                      <a:pt x="599" y="230"/>
                    </a:lnTo>
                    <a:lnTo>
                      <a:pt x="607" y="236"/>
                    </a:lnTo>
                    <a:lnTo>
                      <a:pt x="615" y="237"/>
                    </a:lnTo>
                    <a:lnTo>
                      <a:pt x="622" y="235"/>
                    </a:lnTo>
                    <a:lnTo>
                      <a:pt x="630" y="234"/>
                    </a:lnTo>
                    <a:lnTo>
                      <a:pt x="638" y="238"/>
                    </a:lnTo>
                    <a:lnTo>
                      <a:pt x="645" y="235"/>
                    </a:lnTo>
                    <a:lnTo>
                      <a:pt x="653" y="238"/>
                    </a:lnTo>
                    <a:lnTo>
                      <a:pt x="661" y="237"/>
                    </a:lnTo>
                    <a:lnTo>
                      <a:pt x="668" y="237"/>
                    </a:lnTo>
                    <a:lnTo>
                      <a:pt x="676" y="238"/>
                    </a:lnTo>
                    <a:lnTo>
                      <a:pt x="684" y="244"/>
                    </a:lnTo>
                    <a:lnTo>
                      <a:pt x="691" y="244"/>
                    </a:lnTo>
                    <a:lnTo>
                      <a:pt x="699" y="241"/>
                    </a:lnTo>
                    <a:lnTo>
                      <a:pt x="707" y="244"/>
                    </a:lnTo>
                    <a:lnTo>
                      <a:pt x="714" y="241"/>
                    </a:lnTo>
                    <a:lnTo>
                      <a:pt x="722" y="238"/>
                    </a:lnTo>
                    <a:lnTo>
                      <a:pt x="730" y="244"/>
                    </a:lnTo>
                    <a:lnTo>
                      <a:pt x="737" y="245"/>
                    </a:lnTo>
                    <a:lnTo>
                      <a:pt x="745" y="242"/>
                    </a:lnTo>
                    <a:lnTo>
                      <a:pt x="753" y="247"/>
                    </a:lnTo>
                    <a:lnTo>
                      <a:pt x="761" y="242"/>
                    </a:lnTo>
                    <a:lnTo>
                      <a:pt x="768" y="253"/>
                    </a:lnTo>
                    <a:lnTo>
                      <a:pt x="776" y="249"/>
                    </a:lnTo>
                    <a:lnTo>
                      <a:pt x="784" y="248"/>
                    </a:lnTo>
                    <a:lnTo>
                      <a:pt x="791" y="253"/>
                    </a:lnTo>
                    <a:lnTo>
                      <a:pt x="799" y="242"/>
                    </a:lnTo>
                    <a:lnTo>
                      <a:pt x="807" y="249"/>
                    </a:lnTo>
                    <a:lnTo>
                      <a:pt x="814" y="252"/>
                    </a:lnTo>
                    <a:lnTo>
                      <a:pt x="822" y="250"/>
                    </a:lnTo>
                    <a:lnTo>
                      <a:pt x="830" y="252"/>
                    </a:lnTo>
                    <a:lnTo>
                      <a:pt x="837" y="253"/>
                    </a:lnTo>
                    <a:lnTo>
                      <a:pt x="845" y="251"/>
                    </a:lnTo>
                    <a:lnTo>
                      <a:pt x="853" y="254"/>
                    </a:lnTo>
                    <a:lnTo>
                      <a:pt x="860" y="258"/>
                    </a:lnTo>
                    <a:lnTo>
                      <a:pt x="868" y="251"/>
                    </a:lnTo>
                    <a:lnTo>
                      <a:pt x="876" y="249"/>
                    </a:lnTo>
                    <a:lnTo>
                      <a:pt x="884" y="254"/>
                    </a:lnTo>
                    <a:lnTo>
                      <a:pt x="891" y="250"/>
                    </a:lnTo>
                    <a:lnTo>
                      <a:pt x="899" y="249"/>
                    </a:lnTo>
                    <a:lnTo>
                      <a:pt x="907" y="251"/>
                    </a:lnTo>
                    <a:lnTo>
                      <a:pt x="914" y="249"/>
                    </a:lnTo>
                    <a:lnTo>
                      <a:pt x="922" y="247"/>
                    </a:lnTo>
                    <a:lnTo>
                      <a:pt x="930" y="250"/>
                    </a:lnTo>
                    <a:lnTo>
                      <a:pt x="937" y="257"/>
                    </a:lnTo>
                  </a:path>
                </a:pathLst>
              </a:custGeom>
              <a:noFill/>
              <a:ln w="38100">
                <a:solidFill>
                  <a:srgbClr val="000000"/>
                </a:solidFill>
                <a:prstDash val="solid"/>
                <a:round/>
                <a:headEnd/>
                <a:tailEnd/>
              </a:ln>
            </p:spPr>
            <p:txBody>
              <a:bodyPr/>
              <a:lstStyle/>
              <a:p>
                <a:endParaRPr lang="en-US"/>
              </a:p>
            </p:txBody>
          </p:sp>
          <p:sp>
            <p:nvSpPr>
              <p:cNvPr id="61" name="Line 721"/>
              <p:cNvSpPr>
                <a:spLocks noChangeAspect="1" noChangeShapeType="1"/>
              </p:cNvSpPr>
              <p:nvPr/>
            </p:nvSpPr>
            <p:spPr bwMode="auto">
              <a:xfrm rot="20248558" flipV="1">
                <a:off x="834" y="3605"/>
                <a:ext cx="0" cy="137"/>
              </a:xfrm>
              <a:prstGeom prst="line">
                <a:avLst/>
              </a:prstGeom>
              <a:noFill/>
              <a:ln w="28575">
                <a:solidFill>
                  <a:schemeClr val="tx1"/>
                </a:solidFill>
                <a:round/>
                <a:headEnd/>
                <a:tailEnd type="triangle" w="med" len="med"/>
              </a:ln>
            </p:spPr>
            <p:txBody>
              <a:bodyPr/>
              <a:lstStyle/>
              <a:p>
                <a:endParaRPr lang="en-US"/>
              </a:p>
            </p:txBody>
          </p:sp>
          <p:sp>
            <p:nvSpPr>
              <p:cNvPr id="62" name="Text Box 722"/>
              <p:cNvSpPr txBox="1">
                <a:spLocks noChangeAspect="1" noChangeArrowheads="1"/>
              </p:cNvSpPr>
              <p:nvPr/>
            </p:nvSpPr>
            <p:spPr bwMode="auto">
              <a:xfrm>
                <a:off x="776" y="3696"/>
                <a:ext cx="732" cy="223"/>
              </a:xfrm>
              <a:prstGeom prst="rect">
                <a:avLst/>
              </a:prstGeom>
              <a:noFill/>
              <a:ln w="9525">
                <a:noFill/>
                <a:miter lim="800000"/>
                <a:headEnd/>
                <a:tailEnd/>
              </a:ln>
            </p:spPr>
            <p:txBody>
              <a:bodyPr wrap="none">
                <a:spAutoFit/>
              </a:bodyPr>
              <a:lstStyle/>
              <a:p>
                <a:r>
                  <a:rPr lang="en-US" sz="1200" b="1" dirty="0" err="1"/>
                  <a:t>Throbmin</a:t>
                </a:r>
                <a:endParaRPr lang="en-US" sz="1200" b="1" dirty="0"/>
              </a:p>
            </p:txBody>
          </p:sp>
        </p:grpSp>
        <p:sp>
          <p:nvSpPr>
            <p:cNvPr id="7" name="Rectangle 723"/>
            <p:cNvSpPr>
              <a:spLocks noChangeAspect="1" noChangeArrowheads="1"/>
            </p:cNvSpPr>
            <p:nvPr/>
          </p:nvSpPr>
          <p:spPr bwMode="auto">
            <a:xfrm>
              <a:off x="6754813" y="6627684"/>
              <a:ext cx="1006476" cy="244475"/>
            </a:xfrm>
            <a:prstGeom prst="rect">
              <a:avLst/>
            </a:prstGeom>
            <a:noFill/>
            <a:ln w="9525">
              <a:noFill/>
              <a:miter lim="800000"/>
              <a:headEnd/>
              <a:tailEnd/>
            </a:ln>
          </p:spPr>
          <p:txBody>
            <a:bodyPr wrap="none" lIns="0" tIns="0" rIns="0" bIns="0">
              <a:spAutoFit/>
            </a:bodyPr>
            <a:lstStyle/>
            <a:p>
              <a:r>
                <a:rPr lang="en-US" sz="1600" b="1" dirty="0"/>
                <a:t>Time (sec)</a:t>
              </a:r>
              <a:endParaRPr lang="en-US" sz="1600" dirty="0"/>
            </a:p>
          </p:txBody>
        </p:sp>
        <p:sp>
          <p:nvSpPr>
            <p:cNvPr id="8" name="Rectangle 724"/>
            <p:cNvSpPr>
              <a:spLocks noChangeAspect="1" noChangeArrowheads="1"/>
            </p:cNvSpPr>
            <p:nvPr/>
          </p:nvSpPr>
          <p:spPr bwMode="auto">
            <a:xfrm rot="16200000">
              <a:off x="3997551" y="4895989"/>
              <a:ext cx="1240971" cy="282299"/>
            </a:xfrm>
            <a:prstGeom prst="rect">
              <a:avLst/>
            </a:prstGeom>
            <a:noFill/>
            <a:ln w="9525">
              <a:noFill/>
              <a:miter lim="800000"/>
              <a:headEnd/>
              <a:tailEnd/>
            </a:ln>
          </p:spPr>
          <p:txBody>
            <a:bodyPr wrap="none" lIns="0" tIns="0" rIns="0" bIns="0">
              <a:spAutoFit/>
            </a:bodyPr>
            <a:lstStyle/>
            <a:p>
              <a:pPr algn="ctr"/>
              <a:r>
                <a:rPr lang="en-US" sz="1600" b="1" dirty="0"/>
                <a:t>334/380 Ratio</a:t>
              </a:r>
              <a:endParaRPr lang="en-US" sz="1600" dirty="0"/>
            </a:p>
          </p:txBody>
        </p:sp>
        <p:sp>
          <p:nvSpPr>
            <p:cNvPr id="9" name="Rectangle 725"/>
            <p:cNvSpPr>
              <a:spLocks noChangeAspect="1" noChangeArrowheads="1"/>
            </p:cNvSpPr>
            <p:nvPr/>
          </p:nvSpPr>
          <p:spPr bwMode="auto">
            <a:xfrm>
              <a:off x="5141913" y="4173538"/>
              <a:ext cx="3814762" cy="2266950"/>
            </a:xfrm>
            <a:prstGeom prst="rect">
              <a:avLst/>
            </a:prstGeom>
            <a:solidFill>
              <a:srgbClr val="FFFFFF"/>
            </a:solidFill>
            <a:ln w="17463">
              <a:solidFill>
                <a:srgbClr val="000000"/>
              </a:solidFill>
              <a:miter lim="800000"/>
              <a:headEnd/>
              <a:tailEnd/>
            </a:ln>
          </p:spPr>
          <p:txBody>
            <a:bodyPr/>
            <a:lstStyle/>
            <a:p>
              <a:endParaRPr lang="en-US"/>
            </a:p>
          </p:txBody>
        </p:sp>
        <p:sp>
          <p:nvSpPr>
            <p:cNvPr id="10" name="Line 726"/>
            <p:cNvSpPr>
              <a:spLocks noChangeAspect="1" noChangeShapeType="1"/>
            </p:cNvSpPr>
            <p:nvPr/>
          </p:nvSpPr>
          <p:spPr bwMode="auto">
            <a:xfrm>
              <a:off x="5141913" y="6440488"/>
              <a:ext cx="1587" cy="14287"/>
            </a:xfrm>
            <a:prstGeom prst="line">
              <a:avLst/>
            </a:prstGeom>
            <a:noFill/>
            <a:ln w="7938">
              <a:solidFill>
                <a:srgbClr val="000000"/>
              </a:solidFill>
              <a:round/>
              <a:headEnd/>
              <a:tailEnd/>
            </a:ln>
          </p:spPr>
          <p:txBody>
            <a:bodyPr/>
            <a:lstStyle/>
            <a:p>
              <a:endParaRPr lang="en-US"/>
            </a:p>
          </p:txBody>
        </p:sp>
        <p:sp>
          <p:nvSpPr>
            <p:cNvPr id="11" name="Rectangle 727"/>
            <p:cNvSpPr>
              <a:spLocks noChangeAspect="1" noChangeArrowheads="1"/>
            </p:cNvSpPr>
            <p:nvPr/>
          </p:nvSpPr>
          <p:spPr bwMode="auto">
            <a:xfrm>
              <a:off x="5116513" y="6464300"/>
              <a:ext cx="84137" cy="182563"/>
            </a:xfrm>
            <a:prstGeom prst="rect">
              <a:avLst/>
            </a:prstGeom>
            <a:noFill/>
            <a:ln w="9525">
              <a:noFill/>
              <a:miter lim="800000"/>
              <a:headEnd/>
              <a:tailEnd/>
            </a:ln>
          </p:spPr>
          <p:txBody>
            <a:bodyPr wrap="none" lIns="0" tIns="0" rIns="0" bIns="0">
              <a:spAutoFit/>
            </a:bodyPr>
            <a:lstStyle/>
            <a:p>
              <a:r>
                <a:rPr lang="en-US" sz="1200" b="1"/>
                <a:t>0</a:t>
              </a:r>
              <a:endParaRPr lang="en-US" sz="1200"/>
            </a:p>
          </p:txBody>
        </p:sp>
        <p:sp>
          <p:nvSpPr>
            <p:cNvPr id="12" name="Line 728"/>
            <p:cNvSpPr>
              <a:spLocks noChangeAspect="1" noChangeShapeType="1"/>
            </p:cNvSpPr>
            <p:nvPr/>
          </p:nvSpPr>
          <p:spPr bwMode="auto">
            <a:xfrm>
              <a:off x="6094413" y="6440488"/>
              <a:ext cx="1587" cy="14287"/>
            </a:xfrm>
            <a:prstGeom prst="line">
              <a:avLst/>
            </a:prstGeom>
            <a:noFill/>
            <a:ln w="7938">
              <a:solidFill>
                <a:srgbClr val="000000"/>
              </a:solidFill>
              <a:round/>
              <a:headEnd/>
              <a:tailEnd/>
            </a:ln>
          </p:spPr>
          <p:txBody>
            <a:bodyPr/>
            <a:lstStyle/>
            <a:p>
              <a:endParaRPr lang="en-US"/>
            </a:p>
          </p:txBody>
        </p:sp>
        <p:sp>
          <p:nvSpPr>
            <p:cNvPr id="13" name="Rectangle 729"/>
            <p:cNvSpPr>
              <a:spLocks noChangeAspect="1" noChangeArrowheads="1"/>
            </p:cNvSpPr>
            <p:nvPr/>
          </p:nvSpPr>
          <p:spPr bwMode="auto">
            <a:xfrm>
              <a:off x="5965825" y="6464300"/>
              <a:ext cx="252413" cy="182563"/>
            </a:xfrm>
            <a:prstGeom prst="rect">
              <a:avLst/>
            </a:prstGeom>
            <a:noFill/>
            <a:ln w="9525">
              <a:noFill/>
              <a:miter lim="800000"/>
              <a:headEnd/>
              <a:tailEnd/>
            </a:ln>
          </p:spPr>
          <p:txBody>
            <a:bodyPr wrap="none" lIns="0" tIns="0" rIns="0" bIns="0">
              <a:spAutoFit/>
            </a:bodyPr>
            <a:lstStyle/>
            <a:p>
              <a:pPr algn="ctr"/>
              <a:r>
                <a:rPr lang="en-US" sz="1200" b="1"/>
                <a:t>150</a:t>
              </a:r>
              <a:endParaRPr lang="en-US" sz="1200"/>
            </a:p>
          </p:txBody>
        </p:sp>
        <p:sp>
          <p:nvSpPr>
            <p:cNvPr id="14" name="Line 730"/>
            <p:cNvSpPr>
              <a:spLocks noChangeAspect="1" noChangeShapeType="1"/>
            </p:cNvSpPr>
            <p:nvPr/>
          </p:nvSpPr>
          <p:spPr bwMode="auto">
            <a:xfrm>
              <a:off x="7046913" y="6440488"/>
              <a:ext cx="1587" cy="14287"/>
            </a:xfrm>
            <a:prstGeom prst="line">
              <a:avLst/>
            </a:prstGeom>
            <a:noFill/>
            <a:ln w="7938">
              <a:solidFill>
                <a:srgbClr val="000000"/>
              </a:solidFill>
              <a:round/>
              <a:headEnd/>
              <a:tailEnd/>
            </a:ln>
          </p:spPr>
          <p:txBody>
            <a:bodyPr/>
            <a:lstStyle/>
            <a:p>
              <a:endParaRPr lang="en-US"/>
            </a:p>
          </p:txBody>
        </p:sp>
        <p:sp>
          <p:nvSpPr>
            <p:cNvPr id="15" name="Rectangle 731"/>
            <p:cNvSpPr>
              <a:spLocks noChangeAspect="1" noChangeArrowheads="1"/>
            </p:cNvSpPr>
            <p:nvPr/>
          </p:nvSpPr>
          <p:spPr bwMode="auto">
            <a:xfrm>
              <a:off x="6969125" y="6464300"/>
              <a:ext cx="252413" cy="182563"/>
            </a:xfrm>
            <a:prstGeom prst="rect">
              <a:avLst/>
            </a:prstGeom>
            <a:noFill/>
            <a:ln w="9525">
              <a:noFill/>
              <a:miter lim="800000"/>
              <a:headEnd/>
              <a:tailEnd/>
            </a:ln>
          </p:spPr>
          <p:txBody>
            <a:bodyPr wrap="none" lIns="0" tIns="0" rIns="0" bIns="0">
              <a:spAutoFit/>
            </a:bodyPr>
            <a:lstStyle/>
            <a:p>
              <a:r>
                <a:rPr lang="en-US" sz="1200" b="1"/>
                <a:t>300</a:t>
              </a:r>
              <a:endParaRPr lang="en-US" sz="1200"/>
            </a:p>
          </p:txBody>
        </p:sp>
        <p:sp>
          <p:nvSpPr>
            <p:cNvPr id="16" name="Line 732"/>
            <p:cNvSpPr>
              <a:spLocks noChangeAspect="1" noChangeShapeType="1"/>
            </p:cNvSpPr>
            <p:nvPr/>
          </p:nvSpPr>
          <p:spPr bwMode="auto">
            <a:xfrm>
              <a:off x="8001000" y="6440488"/>
              <a:ext cx="0" cy="14287"/>
            </a:xfrm>
            <a:prstGeom prst="line">
              <a:avLst/>
            </a:prstGeom>
            <a:noFill/>
            <a:ln w="7938">
              <a:solidFill>
                <a:srgbClr val="000000"/>
              </a:solidFill>
              <a:round/>
              <a:headEnd/>
              <a:tailEnd/>
            </a:ln>
          </p:spPr>
          <p:txBody>
            <a:bodyPr/>
            <a:lstStyle/>
            <a:p>
              <a:endParaRPr lang="en-US"/>
            </a:p>
          </p:txBody>
        </p:sp>
        <p:sp>
          <p:nvSpPr>
            <p:cNvPr id="17" name="Rectangle 733"/>
            <p:cNvSpPr>
              <a:spLocks noChangeAspect="1" noChangeArrowheads="1"/>
            </p:cNvSpPr>
            <p:nvPr/>
          </p:nvSpPr>
          <p:spPr bwMode="auto">
            <a:xfrm>
              <a:off x="7926388" y="6464300"/>
              <a:ext cx="252412" cy="182563"/>
            </a:xfrm>
            <a:prstGeom prst="rect">
              <a:avLst/>
            </a:prstGeom>
            <a:noFill/>
            <a:ln w="9525">
              <a:noFill/>
              <a:miter lim="800000"/>
              <a:headEnd/>
              <a:tailEnd/>
            </a:ln>
          </p:spPr>
          <p:txBody>
            <a:bodyPr wrap="none" lIns="0" tIns="0" rIns="0" bIns="0">
              <a:spAutoFit/>
            </a:bodyPr>
            <a:lstStyle/>
            <a:p>
              <a:r>
                <a:rPr lang="en-US" sz="1200" b="1"/>
                <a:t>450</a:t>
              </a:r>
              <a:endParaRPr lang="en-US" sz="1200"/>
            </a:p>
          </p:txBody>
        </p:sp>
        <p:sp>
          <p:nvSpPr>
            <p:cNvPr id="18" name="Line 734"/>
            <p:cNvSpPr>
              <a:spLocks noChangeAspect="1" noChangeShapeType="1"/>
            </p:cNvSpPr>
            <p:nvPr/>
          </p:nvSpPr>
          <p:spPr bwMode="auto">
            <a:xfrm>
              <a:off x="8956675" y="6440488"/>
              <a:ext cx="1588" cy="14287"/>
            </a:xfrm>
            <a:prstGeom prst="line">
              <a:avLst/>
            </a:prstGeom>
            <a:noFill/>
            <a:ln w="7938">
              <a:solidFill>
                <a:srgbClr val="000000"/>
              </a:solidFill>
              <a:round/>
              <a:headEnd/>
              <a:tailEnd/>
            </a:ln>
          </p:spPr>
          <p:txBody>
            <a:bodyPr/>
            <a:lstStyle/>
            <a:p>
              <a:endParaRPr lang="en-US"/>
            </a:p>
          </p:txBody>
        </p:sp>
        <p:sp>
          <p:nvSpPr>
            <p:cNvPr id="19" name="Rectangle 735"/>
            <p:cNvSpPr>
              <a:spLocks noChangeAspect="1" noChangeArrowheads="1"/>
            </p:cNvSpPr>
            <p:nvPr/>
          </p:nvSpPr>
          <p:spPr bwMode="auto">
            <a:xfrm>
              <a:off x="8875713" y="6464300"/>
              <a:ext cx="252412" cy="182563"/>
            </a:xfrm>
            <a:prstGeom prst="rect">
              <a:avLst/>
            </a:prstGeom>
            <a:noFill/>
            <a:ln w="9525">
              <a:noFill/>
              <a:miter lim="800000"/>
              <a:headEnd/>
              <a:tailEnd/>
            </a:ln>
          </p:spPr>
          <p:txBody>
            <a:bodyPr wrap="none" lIns="0" tIns="0" rIns="0" bIns="0">
              <a:spAutoFit/>
            </a:bodyPr>
            <a:lstStyle/>
            <a:p>
              <a:r>
                <a:rPr lang="en-US" sz="1200" b="1"/>
                <a:t>600</a:t>
              </a:r>
              <a:endParaRPr lang="en-US" sz="1200"/>
            </a:p>
          </p:txBody>
        </p:sp>
        <p:sp>
          <p:nvSpPr>
            <p:cNvPr id="20" name="Line 736"/>
            <p:cNvSpPr>
              <a:spLocks noChangeAspect="1" noChangeShapeType="1"/>
            </p:cNvSpPr>
            <p:nvPr/>
          </p:nvSpPr>
          <p:spPr bwMode="auto">
            <a:xfrm flipH="1">
              <a:off x="5126038" y="6438900"/>
              <a:ext cx="15875" cy="0"/>
            </a:xfrm>
            <a:prstGeom prst="line">
              <a:avLst/>
            </a:prstGeom>
            <a:noFill/>
            <a:ln w="7938">
              <a:solidFill>
                <a:srgbClr val="000000"/>
              </a:solidFill>
              <a:round/>
              <a:headEnd/>
              <a:tailEnd/>
            </a:ln>
          </p:spPr>
          <p:txBody>
            <a:bodyPr/>
            <a:lstStyle/>
            <a:p>
              <a:endParaRPr lang="en-US"/>
            </a:p>
          </p:txBody>
        </p:sp>
        <p:sp>
          <p:nvSpPr>
            <p:cNvPr id="21" name="Rectangle 737"/>
            <p:cNvSpPr>
              <a:spLocks noChangeAspect="1" noChangeArrowheads="1"/>
            </p:cNvSpPr>
            <p:nvPr/>
          </p:nvSpPr>
          <p:spPr bwMode="auto">
            <a:xfrm>
              <a:off x="4787616" y="6376988"/>
              <a:ext cx="295275" cy="182562"/>
            </a:xfrm>
            <a:prstGeom prst="rect">
              <a:avLst/>
            </a:prstGeom>
            <a:noFill/>
            <a:ln w="9525">
              <a:noFill/>
              <a:miter lim="800000"/>
              <a:headEnd/>
              <a:tailEnd/>
            </a:ln>
          </p:spPr>
          <p:txBody>
            <a:bodyPr wrap="none" lIns="0" tIns="0" rIns="0" bIns="0">
              <a:spAutoFit/>
            </a:bodyPr>
            <a:lstStyle/>
            <a:p>
              <a:r>
                <a:rPr lang="en-US" sz="1200" b="1" dirty="0"/>
                <a:t>0.00</a:t>
              </a:r>
              <a:endParaRPr lang="en-US" sz="1200" dirty="0"/>
            </a:p>
          </p:txBody>
        </p:sp>
        <p:sp>
          <p:nvSpPr>
            <p:cNvPr id="22" name="Line 738"/>
            <p:cNvSpPr>
              <a:spLocks noChangeAspect="1" noChangeShapeType="1"/>
            </p:cNvSpPr>
            <p:nvPr/>
          </p:nvSpPr>
          <p:spPr bwMode="auto">
            <a:xfrm flipH="1">
              <a:off x="5126038" y="5876925"/>
              <a:ext cx="15875" cy="1588"/>
            </a:xfrm>
            <a:prstGeom prst="line">
              <a:avLst/>
            </a:prstGeom>
            <a:noFill/>
            <a:ln w="7938">
              <a:solidFill>
                <a:srgbClr val="000000"/>
              </a:solidFill>
              <a:round/>
              <a:headEnd/>
              <a:tailEnd/>
            </a:ln>
          </p:spPr>
          <p:txBody>
            <a:bodyPr/>
            <a:lstStyle/>
            <a:p>
              <a:endParaRPr lang="en-US"/>
            </a:p>
          </p:txBody>
        </p:sp>
        <p:sp>
          <p:nvSpPr>
            <p:cNvPr id="23" name="Rectangle 739"/>
            <p:cNvSpPr>
              <a:spLocks noChangeAspect="1" noChangeArrowheads="1"/>
            </p:cNvSpPr>
            <p:nvPr/>
          </p:nvSpPr>
          <p:spPr bwMode="auto">
            <a:xfrm>
              <a:off x="4787616" y="5815013"/>
              <a:ext cx="295275" cy="182562"/>
            </a:xfrm>
            <a:prstGeom prst="rect">
              <a:avLst/>
            </a:prstGeom>
            <a:noFill/>
            <a:ln w="9525">
              <a:noFill/>
              <a:miter lim="800000"/>
              <a:headEnd/>
              <a:tailEnd/>
            </a:ln>
          </p:spPr>
          <p:txBody>
            <a:bodyPr wrap="none" lIns="0" tIns="0" rIns="0" bIns="0">
              <a:spAutoFit/>
            </a:bodyPr>
            <a:lstStyle/>
            <a:p>
              <a:r>
                <a:rPr lang="en-US" sz="1200" b="1"/>
                <a:t>0.25</a:t>
              </a:r>
              <a:endParaRPr lang="en-US" sz="1200"/>
            </a:p>
          </p:txBody>
        </p:sp>
        <p:sp>
          <p:nvSpPr>
            <p:cNvPr id="24" name="Line 740"/>
            <p:cNvSpPr>
              <a:spLocks noChangeAspect="1" noChangeShapeType="1"/>
            </p:cNvSpPr>
            <p:nvPr/>
          </p:nvSpPr>
          <p:spPr bwMode="auto">
            <a:xfrm flipH="1">
              <a:off x="5126038" y="5310188"/>
              <a:ext cx="15875" cy="0"/>
            </a:xfrm>
            <a:prstGeom prst="line">
              <a:avLst/>
            </a:prstGeom>
            <a:noFill/>
            <a:ln w="7938">
              <a:solidFill>
                <a:srgbClr val="000000"/>
              </a:solidFill>
              <a:round/>
              <a:headEnd/>
              <a:tailEnd/>
            </a:ln>
          </p:spPr>
          <p:txBody>
            <a:bodyPr/>
            <a:lstStyle/>
            <a:p>
              <a:endParaRPr lang="en-US"/>
            </a:p>
          </p:txBody>
        </p:sp>
        <p:sp>
          <p:nvSpPr>
            <p:cNvPr id="25" name="Rectangle 741"/>
            <p:cNvSpPr>
              <a:spLocks noChangeAspect="1" noChangeArrowheads="1"/>
            </p:cNvSpPr>
            <p:nvPr/>
          </p:nvSpPr>
          <p:spPr bwMode="auto">
            <a:xfrm>
              <a:off x="4787616" y="5248275"/>
              <a:ext cx="295275" cy="182562"/>
            </a:xfrm>
            <a:prstGeom prst="rect">
              <a:avLst/>
            </a:prstGeom>
            <a:noFill/>
            <a:ln w="9525">
              <a:noFill/>
              <a:miter lim="800000"/>
              <a:headEnd/>
              <a:tailEnd/>
            </a:ln>
          </p:spPr>
          <p:txBody>
            <a:bodyPr wrap="none" lIns="0" tIns="0" rIns="0" bIns="0">
              <a:spAutoFit/>
            </a:bodyPr>
            <a:lstStyle/>
            <a:p>
              <a:r>
                <a:rPr lang="en-US" sz="1200" b="1"/>
                <a:t>0.50</a:t>
              </a:r>
              <a:endParaRPr lang="en-US" sz="1200"/>
            </a:p>
          </p:txBody>
        </p:sp>
        <p:sp>
          <p:nvSpPr>
            <p:cNvPr id="26" name="Line 742"/>
            <p:cNvSpPr>
              <a:spLocks noChangeAspect="1" noChangeShapeType="1"/>
            </p:cNvSpPr>
            <p:nvPr/>
          </p:nvSpPr>
          <p:spPr bwMode="auto">
            <a:xfrm flipH="1">
              <a:off x="5126038" y="4741863"/>
              <a:ext cx="15875" cy="0"/>
            </a:xfrm>
            <a:prstGeom prst="line">
              <a:avLst/>
            </a:prstGeom>
            <a:noFill/>
            <a:ln w="7938">
              <a:solidFill>
                <a:srgbClr val="000000"/>
              </a:solidFill>
              <a:round/>
              <a:headEnd/>
              <a:tailEnd/>
            </a:ln>
          </p:spPr>
          <p:txBody>
            <a:bodyPr/>
            <a:lstStyle/>
            <a:p>
              <a:endParaRPr lang="en-US"/>
            </a:p>
          </p:txBody>
        </p:sp>
        <p:sp>
          <p:nvSpPr>
            <p:cNvPr id="27" name="Rectangle 743"/>
            <p:cNvSpPr>
              <a:spLocks noChangeAspect="1" noChangeArrowheads="1"/>
            </p:cNvSpPr>
            <p:nvPr/>
          </p:nvSpPr>
          <p:spPr bwMode="auto">
            <a:xfrm>
              <a:off x="4787616" y="4681538"/>
              <a:ext cx="295275" cy="182562"/>
            </a:xfrm>
            <a:prstGeom prst="rect">
              <a:avLst/>
            </a:prstGeom>
            <a:noFill/>
            <a:ln w="9525">
              <a:noFill/>
              <a:miter lim="800000"/>
              <a:headEnd/>
              <a:tailEnd/>
            </a:ln>
          </p:spPr>
          <p:txBody>
            <a:bodyPr wrap="none" lIns="0" tIns="0" rIns="0" bIns="0">
              <a:spAutoFit/>
            </a:bodyPr>
            <a:lstStyle/>
            <a:p>
              <a:r>
                <a:rPr lang="en-US" sz="1200" b="1"/>
                <a:t>0.75</a:t>
              </a:r>
            </a:p>
          </p:txBody>
        </p:sp>
        <p:sp>
          <p:nvSpPr>
            <p:cNvPr id="28" name="Line 744"/>
            <p:cNvSpPr>
              <a:spLocks noChangeAspect="1" noChangeShapeType="1"/>
            </p:cNvSpPr>
            <p:nvPr/>
          </p:nvSpPr>
          <p:spPr bwMode="auto">
            <a:xfrm flipH="1">
              <a:off x="5126038" y="4176713"/>
              <a:ext cx="15875" cy="0"/>
            </a:xfrm>
            <a:prstGeom prst="line">
              <a:avLst/>
            </a:prstGeom>
            <a:noFill/>
            <a:ln w="7938">
              <a:solidFill>
                <a:srgbClr val="000000"/>
              </a:solidFill>
              <a:round/>
              <a:headEnd/>
              <a:tailEnd/>
            </a:ln>
          </p:spPr>
          <p:txBody>
            <a:bodyPr/>
            <a:lstStyle/>
            <a:p>
              <a:endParaRPr lang="en-US"/>
            </a:p>
          </p:txBody>
        </p:sp>
        <p:sp>
          <p:nvSpPr>
            <p:cNvPr id="29" name="Rectangle 745"/>
            <p:cNvSpPr>
              <a:spLocks noChangeAspect="1" noChangeArrowheads="1"/>
            </p:cNvSpPr>
            <p:nvPr/>
          </p:nvSpPr>
          <p:spPr bwMode="auto">
            <a:xfrm>
              <a:off x="4787616" y="4114800"/>
              <a:ext cx="295275" cy="182562"/>
            </a:xfrm>
            <a:prstGeom prst="rect">
              <a:avLst/>
            </a:prstGeom>
            <a:noFill/>
            <a:ln w="9525">
              <a:noFill/>
              <a:miter lim="800000"/>
              <a:headEnd/>
              <a:tailEnd/>
            </a:ln>
          </p:spPr>
          <p:txBody>
            <a:bodyPr wrap="none" lIns="0" tIns="0" rIns="0" bIns="0">
              <a:spAutoFit/>
            </a:bodyPr>
            <a:lstStyle/>
            <a:p>
              <a:r>
                <a:rPr lang="en-US" sz="1200" b="1" dirty="0"/>
                <a:t>1.00</a:t>
              </a:r>
            </a:p>
          </p:txBody>
        </p:sp>
        <p:sp>
          <p:nvSpPr>
            <p:cNvPr id="30" name="Line 746"/>
            <p:cNvSpPr>
              <a:spLocks noChangeAspect="1" noChangeShapeType="1"/>
            </p:cNvSpPr>
            <p:nvPr/>
          </p:nvSpPr>
          <p:spPr bwMode="auto">
            <a:xfrm rot="20534793">
              <a:off x="6019800" y="5499100"/>
              <a:ext cx="0" cy="266700"/>
            </a:xfrm>
            <a:prstGeom prst="line">
              <a:avLst/>
            </a:prstGeom>
            <a:noFill/>
            <a:ln w="28575">
              <a:solidFill>
                <a:schemeClr val="tx1"/>
              </a:solidFill>
              <a:round/>
              <a:headEnd/>
              <a:tailEnd type="triangle" w="med" len="med"/>
            </a:ln>
          </p:spPr>
          <p:txBody>
            <a:bodyPr/>
            <a:lstStyle/>
            <a:p>
              <a:endParaRPr lang="en-US"/>
            </a:p>
          </p:txBody>
        </p:sp>
        <p:sp>
          <p:nvSpPr>
            <p:cNvPr id="31" name="Text Box 747"/>
            <p:cNvSpPr txBox="1">
              <a:spLocks noChangeAspect="1" noChangeArrowheads="1"/>
            </p:cNvSpPr>
            <p:nvPr/>
          </p:nvSpPr>
          <p:spPr bwMode="auto">
            <a:xfrm>
              <a:off x="5094288" y="5273676"/>
              <a:ext cx="1043552" cy="317587"/>
            </a:xfrm>
            <a:prstGeom prst="rect">
              <a:avLst/>
            </a:prstGeom>
            <a:noFill/>
            <a:ln w="9525">
              <a:noFill/>
              <a:miter lim="800000"/>
              <a:headEnd/>
              <a:tailEnd/>
            </a:ln>
          </p:spPr>
          <p:txBody>
            <a:bodyPr wrap="none">
              <a:spAutoFit/>
            </a:bodyPr>
            <a:lstStyle/>
            <a:p>
              <a:r>
                <a:rPr lang="en-US" sz="1200" b="1" dirty="0" err="1"/>
                <a:t>Throbmin</a:t>
              </a:r>
              <a:endParaRPr lang="en-US" sz="1200" b="1" dirty="0"/>
            </a:p>
          </p:txBody>
        </p:sp>
        <p:sp>
          <p:nvSpPr>
            <p:cNvPr id="32" name="Freeform 748"/>
            <p:cNvSpPr>
              <a:spLocks noChangeAspect="1"/>
            </p:cNvSpPr>
            <p:nvPr/>
          </p:nvSpPr>
          <p:spPr bwMode="auto">
            <a:xfrm>
              <a:off x="5181600" y="4398963"/>
              <a:ext cx="3757613" cy="1408112"/>
            </a:xfrm>
            <a:custGeom>
              <a:avLst/>
              <a:gdLst>
                <a:gd name="T0" fmla="*/ 12 w 841"/>
                <a:gd name="T1" fmla="*/ 555 h 559"/>
                <a:gd name="T2" fmla="*/ 36 w 841"/>
                <a:gd name="T3" fmla="*/ 555 h 559"/>
                <a:gd name="T4" fmla="*/ 59 w 841"/>
                <a:gd name="T5" fmla="*/ 559 h 559"/>
                <a:gd name="T6" fmla="*/ 83 w 841"/>
                <a:gd name="T7" fmla="*/ 557 h 559"/>
                <a:gd name="T8" fmla="*/ 107 w 841"/>
                <a:gd name="T9" fmla="*/ 554 h 559"/>
                <a:gd name="T10" fmla="*/ 130 w 841"/>
                <a:gd name="T11" fmla="*/ 554 h 559"/>
                <a:gd name="T12" fmla="*/ 154 w 841"/>
                <a:gd name="T13" fmla="*/ 556 h 559"/>
                <a:gd name="T14" fmla="*/ 177 w 841"/>
                <a:gd name="T15" fmla="*/ 557 h 559"/>
                <a:gd name="T16" fmla="*/ 201 w 841"/>
                <a:gd name="T17" fmla="*/ 557 h 559"/>
                <a:gd name="T18" fmla="*/ 225 w 841"/>
                <a:gd name="T19" fmla="*/ 45 h 559"/>
                <a:gd name="T20" fmla="*/ 249 w 841"/>
                <a:gd name="T21" fmla="*/ 25 h 559"/>
                <a:gd name="T22" fmla="*/ 272 w 841"/>
                <a:gd name="T23" fmla="*/ 105 h 559"/>
                <a:gd name="T24" fmla="*/ 296 w 841"/>
                <a:gd name="T25" fmla="*/ 188 h 559"/>
                <a:gd name="T26" fmla="*/ 320 w 841"/>
                <a:gd name="T27" fmla="*/ 270 h 559"/>
                <a:gd name="T28" fmla="*/ 343 w 841"/>
                <a:gd name="T29" fmla="*/ 355 h 559"/>
                <a:gd name="T30" fmla="*/ 367 w 841"/>
                <a:gd name="T31" fmla="*/ 412 h 559"/>
                <a:gd name="T32" fmla="*/ 391 w 841"/>
                <a:gd name="T33" fmla="*/ 472 h 559"/>
                <a:gd name="T34" fmla="*/ 415 w 841"/>
                <a:gd name="T35" fmla="*/ 481 h 559"/>
                <a:gd name="T36" fmla="*/ 438 w 841"/>
                <a:gd name="T37" fmla="*/ 254 h 559"/>
                <a:gd name="T38" fmla="*/ 462 w 841"/>
                <a:gd name="T39" fmla="*/ 194 h 559"/>
                <a:gd name="T40" fmla="*/ 486 w 841"/>
                <a:gd name="T41" fmla="*/ 174 h 559"/>
                <a:gd name="T42" fmla="*/ 509 w 841"/>
                <a:gd name="T43" fmla="*/ 165 h 559"/>
                <a:gd name="T44" fmla="*/ 533 w 841"/>
                <a:gd name="T45" fmla="*/ 172 h 559"/>
                <a:gd name="T46" fmla="*/ 556 w 841"/>
                <a:gd name="T47" fmla="*/ 177 h 559"/>
                <a:gd name="T48" fmla="*/ 580 w 841"/>
                <a:gd name="T49" fmla="*/ 191 h 559"/>
                <a:gd name="T50" fmla="*/ 604 w 841"/>
                <a:gd name="T51" fmla="*/ 206 h 559"/>
                <a:gd name="T52" fmla="*/ 627 w 841"/>
                <a:gd name="T53" fmla="*/ 225 h 559"/>
                <a:gd name="T54" fmla="*/ 651 w 841"/>
                <a:gd name="T55" fmla="*/ 244 h 559"/>
                <a:gd name="T56" fmla="*/ 675 w 841"/>
                <a:gd name="T57" fmla="*/ 261 h 559"/>
                <a:gd name="T58" fmla="*/ 698 w 841"/>
                <a:gd name="T59" fmla="*/ 275 h 559"/>
                <a:gd name="T60" fmla="*/ 722 w 841"/>
                <a:gd name="T61" fmla="*/ 288 h 559"/>
                <a:gd name="T62" fmla="*/ 745 w 841"/>
                <a:gd name="T63" fmla="*/ 304 h 559"/>
                <a:gd name="T64" fmla="*/ 769 w 841"/>
                <a:gd name="T65" fmla="*/ 316 h 559"/>
                <a:gd name="T66" fmla="*/ 793 w 841"/>
                <a:gd name="T67" fmla="*/ 330 h 559"/>
                <a:gd name="T68" fmla="*/ 817 w 841"/>
                <a:gd name="T69" fmla="*/ 342 h 559"/>
                <a:gd name="T70" fmla="*/ 841 w 841"/>
                <a:gd name="T71" fmla="*/ 355 h 5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1"/>
                <a:gd name="T109" fmla="*/ 0 h 559"/>
                <a:gd name="T110" fmla="*/ 841 w 841"/>
                <a:gd name="T111" fmla="*/ 559 h 5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1" h="559">
                  <a:moveTo>
                    <a:pt x="0" y="555"/>
                  </a:moveTo>
                  <a:lnTo>
                    <a:pt x="12" y="555"/>
                  </a:lnTo>
                  <a:lnTo>
                    <a:pt x="24" y="553"/>
                  </a:lnTo>
                  <a:lnTo>
                    <a:pt x="36" y="555"/>
                  </a:lnTo>
                  <a:lnTo>
                    <a:pt x="47" y="555"/>
                  </a:lnTo>
                  <a:lnTo>
                    <a:pt x="59" y="559"/>
                  </a:lnTo>
                  <a:lnTo>
                    <a:pt x="71" y="556"/>
                  </a:lnTo>
                  <a:lnTo>
                    <a:pt x="83" y="557"/>
                  </a:lnTo>
                  <a:lnTo>
                    <a:pt x="95" y="556"/>
                  </a:lnTo>
                  <a:lnTo>
                    <a:pt x="107" y="554"/>
                  </a:lnTo>
                  <a:lnTo>
                    <a:pt x="118" y="557"/>
                  </a:lnTo>
                  <a:lnTo>
                    <a:pt x="130" y="554"/>
                  </a:lnTo>
                  <a:lnTo>
                    <a:pt x="142" y="557"/>
                  </a:lnTo>
                  <a:lnTo>
                    <a:pt x="154" y="556"/>
                  </a:lnTo>
                  <a:lnTo>
                    <a:pt x="166" y="559"/>
                  </a:lnTo>
                  <a:lnTo>
                    <a:pt x="177" y="557"/>
                  </a:lnTo>
                  <a:lnTo>
                    <a:pt x="189" y="555"/>
                  </a:lnTo>
                  <a:lnTo>
                    <a:pt x="201" y="557"/>
                  </a:lnTo>
                  <a:lnTo>
                    <a:pt x="213" y="557"/>
                  </a:lnTo>
                  <a:lnTo>
                    <a:pt x="225" y="45"/>
                  </a:lnTo>
                  <a:lnTo>
                    <a:pt x="237" y="0"/>
                  </a:lnTo>
                  <a:lnTo>
                    <a:pt x="249" y="25"/>
                  </a:lnTo>
                  <a:lnTo>
                    <a:pt x="260" y="70"/>
                  </a:lnTo>
                  <a:lnTo>
                    <a:pt x="272" y="105"/>
                  </a:lnTo>
                  <a:lnTo>
                    <a:pt x="284" y="143"/>
                  </a:lnTo>
                  <a:lnTo>
                    <a:pt x="296" y="188"/>
                  </a:lnTo>
                  <a:lnTo>
                    <a:pt x="308" y="234"/>
                  </a:lnTo>
                  <a:lnTo>
                    <a:pt x="320" y="270"/>
                  </a:lnTo>
                  <a:lnTo>
                    <a:pt x="332" y="308"/>
                  </a:lnTo>
                  <a:lnTo>
                    <a:pt x="343" y="355"/>
                  </a:lnTo>
                  <a:lnTo>
                    <a:pt x="355" y="384"/>
                  </a:lnTo>
                  <a:lnTo>
                    <a:pt x="367" y="412"/>
                  </a:lnTo>
                  <a:lnTo>
                    <a:pt x="379" y="440"/>
                  </a:lnTo>
                  <a:lnTo>
                    <a:pt x="391" y="472"/>
                  </a:lnTo>
                  <a:lnTo>
                    <a:pt x="403" y="485"/>
                  </a:lnTo>
                  <a:lnTo>
                    <a:pt x="415" y="481"/>
                  </a:lnTo>
                  <a:lnTo>
                    <a:pt x="426" y="347"/>
                  </a:lnTo>
                  <a:lnTo>
                    <a:pt x="438" y="254"/>
                  </a:lnTo>
                  <a:lnTo>
                    <a:pt x="450" y="216"/>
                  </a:lnTo>
                  <a:lnTo>
                    <a:pt x="462" y="194"/>
                  </a:lnTo>
                  <a:lnTo>
                    <a:pt x="474" y="177"/>
                  </a:lnTo>
                  <a:lnTo>
                    <a:pt x="486" y="174"/>
                  </a:lnTo>
                  <a:lnTo>
                    <a:pt x="497" y="162"/>
                  </a:lnTo>
                  <a:lnTo>
                    <a:pt x="509" y="165"/>
                  </a:lnTo>
                  <a:lnTo>
                    <a:pt x="521" y="171"/>
                  </a:lnTo>
                  <a:lnTo>
                    <a:pt x="533" y="172"/>
                  </a:lnTo>
                  <a:lnTo>
                    <a:pt x="545" y="173"/>
                  </a:lnTo>
                  <a:lnTo>
                    <a:pt x="556" y="177"/>
                  </a:lnTo>
                  <a:lnTo>
                    <a:pt x="568" y="183"/>
                  </a:lnTo>
                  <a:lnTo>
                    <a:pt x="580" y="191"/>
                  </a:lnTo>
                  <a:lnTo>
                    <a:pt x="592" y="197"/>
                  </a:lnTo>
                  <a:lnTo>
                    <a:pt x="604" y="206"/>
                  </a:lnTo>
                  <a:lnTo>
                    <a:pt x="616" y="215"/>
                  </a:lnTo>
                  <a:lnTo>
                    <a:pt x="627" y="225"/>
                  </a:lnTo>
                  <a:lnTo>
                    <a:pt x="639" y="242"/>
                  </a:lnTo>
                  <a:lnTo>
                    <a:pt x="651" y="244"/>
                  </a:lnTo>
                  <a:lnTo>
                    <a:pt x="663" y="250"/>
                  </a:lnTo>
                  <a:lnTo>
                    <a:pt x="675" y="261"/>
                  </a:lnTo>
                  <a:lnTo>
                    <a:pt x="686" y="264"/>
                  </a:lnTo>
                  <a:lnTo>
                    <a:pt x="698" y="275"/>
                  </a:lnTo>
                  <a:lnTo>
                    <a:pt x="710" y="278"/>
                  </a:lnTo>
                  <a:lnTo>
                    <a:pt x="722" y="288"/>
                  </a:lnTo>
                  <a:lnTo>
                    <a:pt x="734" y="294"/>
                  </a:lnTo>
                  <a:lnTo>
                    <a:pt x="745" y="304"/>
                  </a:lnTo>
                  <a:lnTo>
                    <a:pt x="757" y="313"/>
                  </a:lnTo>
                  <a:lnTo>
                    <a:pt x="769" y="316"/>
                  </a:lnTo>
                  <a:lnTo>
                    <a:pt x="781" y="327"/>
                  </a:lnTo>
                  <a:lnTo>
                    <a:pt x="793" y="330"/>
                  </a:lnTo>
                  <a:lnTo>
                    <a:pt x="805" y="336"/>
                  </a:lnTo>
                  <a:lnTo>
                    <a:pt x="817" y="342"/>
                  </a:lnTo>
                  <a:lnTo>
                    <a:pt x="829" y="352"/>
                  </a:lnTo>
                  <a:lnTo>
                    <a:pt x="841" y="355"/>
                  </a:lnTo>
                </a:path>
              </a:pathLst>
            </a:custGeom>
            <a:noFill/>
            <a:ln w="38100">
              <a:solidFill>
                <a:srgbClr val="000000"/>
              </a:solidFill>
              <a:prstDash val="solid"/>
              <a:round/>
              <a:headEnd/>
              <a:tailEnd/>
            </a:ln>
          </p:spPr>
          <p:txBody>
            <a:bodyPr/>
            <a:lstStyle/>
            <a:p>
              <a:endParaRPr lang="en-US"/>
            </a:p>
          </p:txBody>
        </p:sp>
        <p:sp>
          <p:nvSpPr>
            <p:cNvPr id="33" name="Line 749"/>
            <p:cNvSpPr>
              <a:spLocks noChangeAspect="1" noChangeShapeType="1"/>
            </p:cNvSpPr>
            <p:nvPr/>
          </p:nvSpPr>
          <p:spPr bwMode="auto">
            <a:xfrm>
              <a:off x="5181600" y="5905500"/>
              <a:ext cx="1828800" cy="0"/>
            </a:xfrm>
            <a:prstGeom prst="line">
              <a:avLst/>
            </a:prstGeom>
            <a:noFill/>
            <a:ln w="38100">
              <a:solidFill>
                <a:schemeClr val="tx1"/>
              </a:solidFill>
              <a:round/>
              <a:headEnd/>
              <a:tailEnd/>
            </a:ln>
          </p:spPr>
          <p:txBody>
            <a:bodyPr/>
            <a:lstStyle/>
            <a:p>
              <a:endParaRPr lang="en-US"/>
            </a:p>
          </p:txBody>
        </p:sp>
        <p:sp>
          <p:nvSpPr>
            <p:cNvPr id="34" name="Text Box 750"/>
            <p:cNvSpPr txBox="1">
              <a:spLocks noChangeAspect="1" noChangeArrowheads="1"/>
            </p:cNvSpPr>
            <p:nvPr/>
          </p:nvSpPr>
          <p:spPr bwMode="auto">
            <a:xfrm>
              <a:off x="5600700" y="5886450"/>
              <a:ext cx="1033463" cy="304800"/>
            </a:xfrm>
            <a:prstGeom prst="rect">
              <a:avLst/>
            </a:prstGeom>
            <a:noFill/>
            <a:ln w="9525">
              <a:noFill/>
              <a:miter lim="800000"/>
              <a:headEnd/>
              <a:tailEnd/>
            </a:ln>
          </p:spPr>
          <p:txBody>
            <a:bodyPr wrap="none">
              <a:spAutoFit/>
            </a:bodyPr>
            <a:lstStyle/>
            <a:p>
              <a:r>
                <a:rPr lang="en-US" sz="1400" b="1"/>
                <a:t>0 </a:t>
              </a:r>
              <a:r>
                <a:rPr lang="en-US" sz="1400" b="1">
                  <a:latin typeface="Times New Roman" pitchFamily="18" charset="0"/>
                </a:rPr>
                <a:t>m</a:t>
              </a:r>
              <a:r>
                <a:rPr lang="en-US" sz="1400" b="1"/>
                <a:t>M Ca</a:t>
              </a:r>
              <a:r>
                <a:rPr lang="en-US" sz="1400" b="1" baseline="30000"/>
                <a:t>2+</a:t>
              </a:r>
            </a:p>
          </p:txBody>
        </p:sp>
        <p:sp>
          <p:nvSpPr>
            <p:cNvPr id="35" name="Line 751"/>
            <p:cNvSpPr>
              <a:spLocks noChangeAspect="1" noChangeShapeType="1"/>
            </p:cNvSpPr>
            <p:nvPr/>
          </p:nvSpPr>
          <p:spPr bwMode="auto">
            <a:xfrm>
              <a:off x="7086600" y="5903913"/>
              <a:ext cx="1828800" cy="0"/>
            </a:xfrm>
            <a:prstGeom prst="line">
              <a:avLst/>
            </a:prstGeom>
            <a:noFill/>
            <a:ln w="38100">
              <a:solidFill>
                <a:schemeClr val="tx1"/>
              </a:solidFill>
              <a:round/>
              <a:headEnd/>
              <a:tailEnd/>
            </a:ln>
          </p:spPr>
          <p:txBody>
            <a:bodyPr/>
            <a:lstStyle/>
            <a:p>
              <a:endParaRPr lang="en-US"/>
            </a:p>
          </p:txBody>
        </p:sp>
        <p:sp>
          <p:nvSpPr>
            <p:cNvPr id="36" name="Text Box 752"/>
            <p:cNvSpPr txBox="1">
              <a:spLocks noChangeAspect="1" noChangeArrowheads="1"/>
            </p:cNvSpPr>
            <p:nvPr/>
          </p:nvSpPr>
          <p:spPr bwMode="auto">
            <a:xfrm>
              <a:off x="7405688" y="5883275"/>
              <a:ext cx="1192212" cy="304800"/>
            </a:xfrm>
            <a:prstGeom prst="rect">
              <a:avLst/>
            </a:prstGeom>
            <a:noFill/>
            <a:ln w="9525">
              <a:noFill/>
              <a:miter lim="800000"/>
              <a:headEnd/>
              <a:tailEnd/>
            </a:ln>
          </p:spPr>
          <p:txBody>
            <a:bodyPr wrap="none">
              <a:spAutoFit/>
            </a:bodyPr>
            <a:lstStyle/>
            <a:p>
              <a:r>
                <a:rPr lang="en-US" sz="1400" b="1"/>
                <a:t>1.5 mM Ca</a:t>
              </a:r>
              <a:r>
                <a:rPr lang="en-US" sz="1400" b="1" baseline="30000"/>
                <a:t>2+</a:t>
              </a:r>
            </a:p>
          </p:txBody>
        </p:sp>
      </p:grpSp>
      <p:cxnSp>
        <p:nvCxnSpPr>
          <p:cNvPr id="65" name="Straight Connector 64"/>
          <p:cNvCxnSpPr/>
          <p:nvPr/>
        </p:nvCxnSpPr>
        <p:spPr>
          <a:xfrm rot="5340000" flipH="1">
            <a:off x="2936557" y="3759833"/>
            <a:ext cx="33133" cy="186615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340000" flipH="1">
            <a:off x="8075709" y="3765043"/>
            <a:ext cx="33133" cy="1645920"/>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5257800" y="1743670"/>
            <a:ext cx="1752600" cy="2371130"/>
            <a:chOff x="5257800" y="1743670"/>
            <a:chExt cx="1752600" cy="2371130"/>
          </a:xfrm>
        </p:grpSpPr>
        <p:sp>
          <p:nvSpPr>
            <p:cNvPr id="67" name="TextBox 66"/>
            <p:cNvSpPr txBox="1"/>
            <p:nvPr/>
          </p:nvSpPr>
          <p:spPr>
            <a:xfrm>
              <a:off x="5257800" y="1743670"/>
              <a:ext cx="1752600" cy="923330"/>
            </a:xfrm>
            <a:prstGeom prst="rect">
              <a:avLst/>
            </a:prstGeom>
            <a:noFill/>
          </p:spPr>
          <p:txBody>
            <a:bodyPr wrap="square" rtlCol="0">
              <a:spAutoFit/>
            </a:bodyPr>
            <a:lstStyle/>
            <a:p>
              <a:pPr algn="ctr"/>
              <a:r>
                <a:rPr lang="en-US" dirty="0" smtClean="0"/>
                <a:t>Endoplasmic Reticulum Store Release</a:t>
              </a:r>
              <a:endParaRPr lang="en-US" dirty="0"/>
            </a:p>
          </p:txBody>
        </p:sp>
        <p:cxnSp>
          <p:nvCxnSpPr>
            <p:cNvPr id="69" name="Straight Arrow Connector 68"/>
            <p:cNvCxnSpPr>
              <a:stCxn id="67" idx="2"/>
            </p:cNvCxnSpPr>
            <p:nvPr/>
          </p:nvCxnSpPr>
          <p:spPr>
            <a:xfrm rot="16200000" flipH="1">
              <a:off x="5695950" y="3105150"/>
              <a:ext cx="1447800" cy="5715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7086600" y="1743670"/>
            <a:ext cx="1752600" cy="2294929"/>
            <a:chOff x="7086600" y="1743670"/>
            <a:chExt cx="1752600" cy="2294929"/>
          </a:xfrm>
        </p:grpSpPr>
        <p:sp>
          <p:nvSpPr>
            <p:cNvPr id="72" name="TextBox 71"/>
            <p:cNvSpPr txBox="1"/>
            <p:nvPr/>
          </p:nvSpPr>
          <p:spPr>
            <a:xfrm>
              <a:off x="7086600" y="1743670"/>
              <a:ext cx="1752600" cy="923330"/>
            </a:xfrm>
            <a:prstGeom prst="rect">
              <a:avLst/>
            </a:prstGeom>
            <a:noFill/>
          </p:spPr>
          <p:txBody>
            <a:bodyPr wrap="square" rtlCol="0">
              <a:spAutoFit/>
            </a:bodyPr>
            <a:lstStyle/>
            <a:p>
              <a:pPr algn="ctr"/>
              <a:r>
                <a:rPr lang="en-US" dirty="0" smtClean="0"/>
                <a:t>Calcium Entry through TRPC Channels</a:t>
              </a:r>
              <a:endParaRPr lang="en-US" dirty="0"/>
            </a:p>
          </p:txBody>
        </p:sp>
        <p:cxnSp>
          <p:nvCxnSpPr>
            <p:cNvPr id="73" name="Straight Arrow Connector 72"/>
            <p:cNvCxnSpPr>
              <a:stCxn id="72" idx="2"/>
            </p:cNvCxnSpPr>
            <p:nvPr/>
          </p:nvCxnSpPr>
          <p:spPr>
            <a:xfrm rot="5400000">
              <a:off x="7143753" y="3219451"/>
              <a:ext cx="1371599" cy="266697"/>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a:spLocks noChangeAspect="1"/>
          </p:cNvSpPr>
          <p:nvPr/>
        </p:nvSpPr>
        <p:spPr>
          <a:xfrm>
            <a:off x="8458200" y="838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1" name="Oval 30"/>
          <p:cNvSpPr>
            <a:spLocks noChangeAspect="1"/>
          </p:cNvSpPr>
          <p:nvPr/>
        </p:nvSpPr>
        <p:spPr>
          <a:xfrm>
            <a:off x="8610600" y="3048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5" name="Oval 24"/>
          <p:cNvSpPr>
            <a:spLocks noChangeAspect="1"/>
          </p:cNvSpPr>
          <p:nvPr/>
        </p:nvSpPr>
        <p:spPr>
          <a:xfrm>
            <a:off x="7848600" y="152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9" name="Oval 18"/>
          <p:cNvSpPr>
            <a:spLocks noChangeAspect="1"/>
          </p:cNvSpPr>
          <p:nvPr/>
        </p:nvSpPr>
        <p:spPr>
          <a:xfrm>
            <a:off x="7467600" y="22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1" name="Oval 20"/>
          <p:cNvSpPr>
            <a:spLocks noChangeAspect="1"/>
          </p:cNvSpPr>
          <p:nvPr/>
        </p:nvSpPr>
        <p:spPr>
          <a:xfrm>
            <a:off x="7467600" y="762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7" name="Oval 16"/>
          <p:cNvSpPr>
            <a:spLocks noChangeAspect="1"/>
          </p:cNvSpPr>
          <p:nvPr/>
        </p:nvSpPr>
        <p:spPr>
          <a:xfrm>
            <a:off x="6248400" y="228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7" name="Oval 26"/>
          <p:cNvSpPr>
            <a:spLocks noChangeAspect="1"/>
          </p:cNvSpPr>
          <p:nvPr/>
        </p:nvSpPr>
        <p:spPr>
          <a:xfrm>
            <a:off x="6858000" y="457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2" name="Oval 31"/>
          <p:cNvSpPr>
            <a:spLocks noChangeAspect="1"/>
          </p:cNvSpPr>
          <p:nvPr/>
        </p:nvSpPr>
        <p:spPr>
          <a:xfrm>
            <a:off x="5943600" y="762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3" name="Oval 22"/>
          <p:cNvSpPr>
            <a:spLocks noChangeAspect="1"/>
          </p:cNvSpPr>
          <p:nvPr/>
        </p:nvSpPr>
        <p:spPr>
          <a:xfrm>
            <a:off x="6705600" y="11430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pic>
        <p:nvPicPr>
          <p:cNvPr id="1026" name="Picture 2"/>
          <p:cNvPicPr>
            <a:picLocks noChangeAspect="1" noChangeArrowheads="1"/>
          </p:cNvPicPr>
          <p:nvPr/>
        </p:nvPicPr>
        <p:blipFill>
          <a:blip r:embed="rId3" cstate="print"/>
          <a:srcRect r="28537"/>
          <a:stretch>
            <a:fillRect/>
          </a:stretch>
        </p:blipFill>
        <p:spPr bwMode="auto">
          <a:xfrm>
            <a:off x="1066800" y="1676400"/>
            <a:ext cx="7785801" cy="4648200"/>
          </a:xfrm>
          <a:prstGeom prst="rect">
            <a:avLst/>
          </a:prstGeom>
          <a:noFill/>
          <a:ln w="9525">
            <a:noFill/>
            <a:miter lim="800000"/>
            <a:headEnd/>
            <a:tailEnd/>
          </a:ln>
          <a:effectLst/>
        </p:spPr>
      </p:pic>
      <p:grpSp>
        <p:nvGrpSpPr>
          <p:cNvPr id="253" name="Group 211"/>
          <p:cNvGrpSpPr/>
          <p:nvPr/>
        </p:nvGrpSpPr>
        <p:grpSpPr>
          <a:xfrm>
            <a:off x="7467600" y="1524000"/>
            <a:ext cx="1143000" cy="914401"/>
            <a:chOff x="7543800" y="1524000"/>
            <a:chExt cx="1143000" cy="914401"/>
          </a:xfrm>
        </p:grpSpPr>
        <p:sp>
          <p:nvSpPr>
            <p:cNvPr id="208" name="Can 207"/>
            <p:cNvSpPr/>
            <p:nvPr/>
          </p:nvSpPr>
          <p:spPr>
            <a:xfrm flipH="1">
              <a:off x="7620000" y="1524000"/>
              <a:ext cx="990600" cy="914401"/>
            </a:xfrm>
            <a:prstGeom prst="can">
              <a:avLst/>
            </a:prstGeom>
            <a:gradFill flip="none" rotWithShape="1">
              <a:gsLst>
                <a:gs pos="0">
                  <a:schemeClr val="accent2">
                    <a:lumMod val="60000"/>
                    <a:lumOff val="40000"/>
                  </a:schemeClr>
                </a:gs>
                <a:gs pos="100000">
                  <a:schemeClr val="accent2">
                    <a:lumMod val="60000"/>
                    <a:lumOff val="40000"/>
                  </a:schemeClr>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7543800" y="1777425"/>
              <a:ext cx="1143000" cy="523220"/>
            </a:xfrm>
            <a:prstGeom prst="rect">
              <a:avLst/>
            </a:prstGeom>
            <a:noFill/>
          </p:spPr>
          <p:txBody>
            <a:bodyPr wrap="square" rtlCol="0">
              <a:spAutoFit/>
            </a:bodyPr>
            <a:lstStyle/>
            <a:p>
              <a:pPr algn="ctr"/>
              <a:r>
                <a:rPr lang="en-US" sz="2800" dirty="0" smtClean="0"/>
                <a:t>TRPC</a:t>
              </a:r>
              <a:endParaRPr lang="en-US" sz="2800" dirty="0"/>
            </a:p>
          </p:txBody>
        </p:sp>
      </p:grpSp>
      <p:sp>
        <p:nvSpPr>
          <p:cNvPr id="2" name="Title 1"/>
          <p:cNvSpPr>
            <a:spLocks noGrp="1"/>
          </p:cNvSpPr>
          <p:nvPr>
            <p:ph type="title"/>
          </p:nvPr>
        </p:nvSpPr>
        <p:spPr/>
        <p:txBody>
          <a:bodyPr>
            <a:normAutofit/>
          </a:bodyPr>
          <a:lstStyle/>
          <a:p>
            <a:r>
              <a:rPr lang="en-US" dirty="0" err="1" smtClean="0"/>
              <a:t>G</a:t>
            </a:r>
            <a:r>
              <a:rPr lang="en-US" baseline="-25000" dirty="0" err="1" smtClean="0"/>
              <a:t>q</a:t>
            </a:r>
            <a:r>
              <a:rPr lang="en-US" dirty="0" smtClean="0"/>
              <a:t> Mediated Calcium Signaling</a:t>
            </a:r>
            <a:endParaRPr lang="en-US" dirty="0"/>
          </a:p>
        </p:txBody>
      </p:sp>
      <p:sp>
        <p:nvSpPr>
          <p:cNvPr id="26" name="TextBox 25"/>
          <p:cNvSpPr txBox="1"/>
          <p:nvPr/>
        </p:nvSpPr>
        <p:spPr>
          <a:xfrm>
            <a:off x="1600200" y="6260068"/>
            <a:ext cx="973343" cy="369332"/>
          </a:xfrm>
          <a:prstGeom prst="rect">
            <a:avLst/>
          </a:prstGeom>
          <a:noFill/>
        </p:spPr>
        <p:txBody>
          <a:bodyPr wrap="none" rtlCol="0">
            <a:spAutoFit/>
          </a:bodyPr>
          <a:lstStyle/>
          <a:p>
            <a:pPr algn="ctr"/>
            <a:r>
              <a:rPr lang="en-US" dirty="0" smtClean="0"/>
              <a:t>T tubule</a:t>
            </a:r>
            <a:endParaRPr lang="en-US" dirty="0"/>
          </a:p>
        </p:txBody>
      </p:sp>
      <p:sp>
        <p:nvSpPr>
          <p:cNvPr id="11" name="Rounded Rectangle 10"/>
          <p:cNvSpPr/>
          <p:nvPr/>
        </p:nvSpPr>
        <p:spPr>
          <a:xfrm>
            <a:off x="4724400" y="4038600"/>
            <a:ext cx="2895600" cy="1447800"/>
          </a:xfrm>
          <a:prstGeom prst="roundRect">
            <a:avLst/>
          </a:prstGeom>
          <a:noFill/>
          <a:ln w="127000">
            <a:solidFill>
              <a:schemeClr val="accent1"/>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162800" y="12192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5" name="Oval 14"/>
          <p:cNvSpPr>
            <a:spLocks noChangeAspect="1"/>
          </p:cNvSpPr>
          <p:nvPr/>
        </p:nvSpPr>
        <p:spPr>
          <a:xfrm>
            <a:off x="58674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8" name="Oval 17"/>
          <p:cNvSpPr>
            <a:spLocks noChangeAspect="1"/>
          </p:cNvSpPr>
          <p:nvPr/>
        </p:nvSpPr>
        <p:spPr>
          <a:xfrm>
            <a:off x="6629400" y="4724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0" name="Oval 19"/>
          <p:cNvSpPr>
            <a:spLocks noChangeAspect="1"/>
          </p:cNvSpPr>
          <p:nvPr/>
        </p:nvSpPr>
        <p:spPr>
          <a:xfrm>
            <a:off x="51054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24" name="Oval 23"/>
          <p:cNvSpPr>
            <a:spLocks noChangeAspect="1"/>
          </p:cNvSpPr>
          <p:nvPr/>
        </p:nvSpPr>
        <p:spPr>
          <a:xfrm>
            <a:off x="7162800" y="48006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30" name="Oval 29"/>
          <p:cNvSpPr>
            <a:spLocks noChangeAspect="1"/>
          </p:cNvSpPr>
          <p:nvPr/>
        </p:nvSpPr>
        <p:spPr>
          <a:xfrm>
            <a:off x="5562600" y="4343400"/>
            <a:ext cx="228599" cy="266699"/>
          </a:xfrm>
          <a:prstGeom prst="ellipse">
            <a:avLst/>
          </a:prstGeom>
          <a:gradFill flip="none" rotWithShape="1">
            <a:gsLst>
              <a:gs pos="0">
                <a:schemeClr val="bg1"/>
              </a:gs>
              <a:gs pos="74000">
                <a:schemeClr val="accent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25000" lnSpcReduction="20000"/>
          </a:bodyPr>
          <a:lstStyle/>
          <a:p>
            <a:pPr algn="ctr"/>
            <a:endParaRPr lang="en-US" sz="2000" b="1" baseline="30000" dirty="0">
              <a:solidFill>
                <a:schemeClr val="tx1"/>
              </a:solidFill>
            </a:endParaRPr>
          </a:p>
        </p:txBody>
      </p:sp>
      <p:sp>
        <p:nvSpPr>
          <p:cNvPr id="114" name="TextBox 113"/>
          <p:cNvSpPr txBox="1"/>
          <p:nvPr/>
        </p:nvSpPr>
        <p:spPr>
          <a:xfrm>
            <a:off x="4914900" y="5117068"/>
            <a:ext cx="2514600" cy="369332"/>
          </a:xfrm>
          <a:prstGeom prst="rect">
            <a:avLst/>
          </a:prstGeom>
          <a:noFill/>
        </p:spPr>
        <p:txBody>
          <a:bodyPr wrap="square" rtlCol="0">
            <a:spAutoFit/>
          </a:bodyPr>
          <a:lstStyle/>
          <a:p>
            <a:r>
              <a:rPr lang="en-US" dirty="0" err="1" smtClean="0"/>
              <a:t>Sarcoplasmic</a:t>
            </a:r>
            <a:r>
              <a:rPr lang="en-US" dirty="0" smtClean="0"/>
              <a:t> Reticulum</a:t>
            </a:r>
            <a:endParaRPr lang="en-US" dirty="0"/>
          </a:p>
        </p:txBody>
      </p:sp>
      <p:sp>
        <p:nvSpPr>
          <p:cNvPr id="206" name="TextBox 205"/>
          <p:cNvSpPr txBox="1"/>
          <p:nvPr/>
        </p:nvSpPr>
        <p:spPr>
          <a:xfrm>
            <a:off x="2438400" y="1600200"/>
            <a:ext cx="6400800" cy="369332"/>
          </a:xfrm>
          <a:prstGeom prst="rect">
            <a:avLst/>
          </a:prstGeom>
          <a:noFill/>
        </p:spPr>
        <p:txBody>
          <a:bodyPr wrap="square" rtlCol="0">
            <a:spAutoFit/>
          </a:bodyPr>
          <a:lstStyle/>
          <a:p>
            <a:pPr algn="ctr"/>
            <a:r>
              <a:rPr lang="en-US" dirty="0" err="1" smtClean="0"/>
              <a:t>Cardiomyocyte</a:t>
            </a:r>
            <a:endParaRPr lang="en-US" dirty="0"/>
          </a:p>
        </p:txBody>
      </p:sp>
      <p:grpSp>
        <p:nvGrpSpPr>
          <p:cNvPr id="254" name="Group 212"/>
          <p:cNvGrpSpPr/>
          <p:nvPr/>
        </p:nvGrpSpPr>
        <p:grpSpPr>
          <a:xfrm>
            <a:off x="4876800" y="2103120"/>
            <a:ext cx="990600" cy="609600"/>
            <a:chOff x="3352800" y="3334513"/>
            <a:chExt cx="990600" cy="609600"/>
          </a:xfrm>
        </p:grpSpPr>
        <p:sp>
          <p:nvSpPr>
            <p:cNvPr id="14" name="Can 13"/>
            <p:cNvSpPr/>
            <p:nvPr/>
          </p:nvSpPr>
          <p:spPr>
            <a:xfrm rot="16200000">
              <a:off x="3505201" y="3182112"/>
              <a:ext cx="609600" cy="914401"/>
            </a:xfrm>
            <a:prstGeom prst="can">
              <a:avLst/>
            </a:prstGeom>
            <a:gradFill flip="none" rotWithShape="1">
              <a:gsLst>
                <a:gs pos="0">
                  <a:schemeClr val="accent5"/>
                </a:gs>
                <a:gs pos="100000">
                  <a:schemeClr val="accent5"/>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429000" y="3454646"/>
              <a:ext cx="914400" cy="369332"/>
            </a:xfrm>
            <a:prstGeom prst="rect">
              <a:avLst/>
            </a:prstGeom>
            <a:noFill/>
          </p:spPr>
          <p:txBody>
            <a:bodyPr wrap="square" rtlCol="0">
              <a:spAutoFit/>
            </a:bodyPr>
            <a:lstStyle/>
            <a:p>
              <a:pPr algn="ctr"/>
              <a:r>
                <a:rPr lang="en-US" dirty="0" smtClean="0"/>
                <a:t>PLC</a:t>
              </a:r>
              <a:endParaRPr lang="en-US" dirty="0"/>
            </a:p>
          </p:txBody>
        </p:sp>
      </p:grpSp>
      <p:grpSp>
        <p:nvGrpSpPr>
          <p:cNvPr id="255" name="Group 209"/>
          <p:cNvGrpSpPr/>
          <p:nvPr/>
        </p:nvGrpSpPr>
        <p:grpSpPr>
          <a:xfrm rot="16200000">
            <a:off x="6248399" y="3276602"/>
            <a:ext cx="914401" cy="1524000"/>
            <a:chOff x="6476998" y="2877312"/>
            <a:chExt cx="914401" cy="1524000"/>
          </a:xfrm>
        </p:grpSpPr>
        <p:sp>
          <p:nvSpPr>
            <p:cNvPr id="207" name="Can 206"/>
            <p:cNvSpPr/>
            <p:nvPr/>
          </p:nvSpPr>
          <p:spPr>
            <a:xfrm rot="5400000" flipH="1">
              <a:off x="6629399" y="3182112"/>
              <a:ext cx="609600" cy="914401"/>
            </a:xfrm>
            <a:prstGeom prst="can">
              <a:avLst/>
            </a:prstGeom>
            <a:gradFill flip="none" rotWithShape="1">
              <a:gsLst>
                <a:gs pos="0">
                  <a:schemeClr val="accent6"/>
                </a:gs>
                <a:gs pos="100000">
                  <a:schemeClr val="accent6"/>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p:cNvSpPr txBox="1"/>
            <p:nvPr/>
          </p:nvSpPr>
          <p:spPr>
            <a:xfrm rot="5400000">
              <a:off x="6139934" y="3454646"/>
              <a:ext cx="1524000" cy="369332"/>
            </a:xfrm>
            <a:prstGeom prst="rect">
              <a:avLst/>
            </a:prstGeom>
            <a:noFill/>
          </p:spPr>
          <p:txBody>
            <a:bodyPr wrap="square" rtlCol="0">
              <a:spAutoFit/>
            </a:bodyPr>
            <a:lstStyle/>
            <a:p>
              <a:pPr algn="ctr"/>
              <a:r>
                <a:rPr lang="en-US" dirty="0" smtClean="0"/>
                <a:t>IP</a:t>
              </a:r>
              <a:r>
                <a:rPr lang="en-US" baseline="-25000" dirty="0" smtClean="0"/>
                <a:t>3</a:t>
              </a:r>
              <a:r>
                <a:rPr lang="en-US" dirty="0" smtClean="0"/>
                <a:t>R</a:t>
              </a:r>
              <a:endParaRPr lang="en-US" dirty="0"/>
            </a:p>
          </p:txBody>
        </p:sp>
      </p:grpSp>
      <p:grpSp>
        <p:nvGrpSpPr>
          <p:cNvPr id="35" name="Group 213"/>
          <p:cNvGrpSpPr/>
          <p:nvPr/>
        </p:nvGrpSpPr>
        <p:grpSpPr>
          <a:xfrm rot="5400000">
            <a:off x="3219448" y="1428753"/>
            <a:ext cx="914401" cy="1181102"/>
            <a:chOff x="2057400" y="3182113"/>
            <a:chExt cx="914401" cy="914400"/>
          </a:xfrm>
        </p:grpSpPr>
        <p:sp>
          <p:nvSpPr>
            <p:cNvPr id="13" name="Can 12"/>
            <p:cNvSpPr/>
            <p:nvPr/>
          </p:nvSpPr>
          <p:spPr>
            <a:xfrm rot="16200000">
              <a:off x="2209801" y="3182112"/>
              <a:ext cx="609600" cy="914401"/>
            </a:xfrm>
            <a:prstGeom prst="can">
              <a:avLst/>
            </a:prstGeom>
            <a:gradFill flip="none" rotWithShape="1">
              <a:gsLst>
                <a:gs pos="0">
                  <a:schemeClr val="accent3"/>
                </a:gs>
                <a:gs pos="100000">
                  <a:schemeClr val="accent3"/>
                </a:gs>
                <a:gs pos="50000">
                  <a:schemeClr val="accent1">
                    <a:tint val="44500"/>
                    <a:satMod val="160000"/>
                  </a:schemeClr>
                </a:gs>
                <a:gs pos="100000">
                  <a:schemeClr val="accent1">
                    <a:tint val="23500"/>
                    <a:satMod val="16000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6200000">
              <a:off x="2133600" y="3454647"/>
              <a:ext cx="914400" cy="369332"/>
            </a:xfrm>
            <a:prstGeom prst="rect">
              <a:avLst/>
            </a:prstGeom>
            <a:noFill/>
          </p:spPr>
          <p:txBody>
            <a:bodyPr wrap="square" rtlCol="0">
              <a:spAutoFit/>
            </a:bodyPr>
            <a:lstStyle/>
            <a:p>
              <a:pPr algn="ctr"/>
              <a:r>
                <a:rPr lang="en-US" dirty="0" err="1" smtClean="0"/>
                <a:t>G</a:t>
              </a:r>
              <a:r>
                <a:rPr lang="en-US" baseline="-25000" dirty="0" err="1" smtClean="0"/>
                <a:t>q</a:t>
              </a:r>
              <a:r>
                <a:rPr lang="en-US" dirty="0" err="1" smtClean="0"/>
                <a:t>PCR</a:t>
              </a:r>
              <a:endParaRPr lang="en-US" dirty="0"/>
            </a:p>
          </p:txBody>
        </p:sp>
      </p:grpSp>
      <p:sp>
        <p:nvSpPr>
          <p:cNvPr id="146" name="Text Box 12"/>
          <p:cNvSpPr txBox="1">
            <a:spLocks noChangeArrowheads="1"/>
          </p:cNvSpPr>
          <p:nvPr/>
        </p:nvSpPr>
        <p:spPr bwMode="auto">
          <a:xfrm>
            <a:off x="1088437" y="1143000"/>
            <a:ext cx="2188163" cy="830997"/>
          </a:xfrm>
          <a:prstGeom prst="rect">
            <a:avLst/>
          </a:prstGeom>
          <a:noFill/>
          <a:ln w="25400" algn="ctr">
            <a:noFill/>
            <a:miter lim="800000"/>
            <a:headEnd/>
            <a:tailEnd/>
          </a:ln>
        </p:spPr>
        <p:txBody>
          <a:bodyPr wrap="none" lIns="0" tIns="0" rIns="0" bIns="0">
            <a:spAutoFit/>
          </a:bodyPr>
          <a:lstStyle/>
          <a:p>
            <a:pPr algn="ctr"/>
            <a:r>
              <a:rPr lang="en-US" dirty="0" smtClean="0">
                <a:latin typeface="Symbol" pitchFamily="18" charset="2"/>
              </a:rPr>
              <a:t>a</a:t>
            </a:r>
            <a:r>
              <a:rPr lang="en-US" baseline="-25000" dirty="0" smtClean="0">
                <a:latin typeface="Calibri" pitchFamily="34" charset="0"/>
              </a:rPr>
              <a:t>1</a:t>
            </a:r>
            <a:r>
              <a:rPr lang="en-US" dirty="0" smtClean="0">
                <a:latin typeface="Calibri" pitchFamily="34" charset="0"/>
              </a:rPr>
              <a:t> </a:t>
            </a:r>
            <a:r>
              <a:rPr lang="en-US" dirty="0" err="1" smtClean="0">
                <a:latin typeface="Calibri" pitchFamily="34" charset="0"/>
              </a:rPr>
              <a:t>adrenoceptors</a:t>
            </a:r>
            <a:endParaRPr lang="en-US" dirty="0" smtClean="0">
              <a:latin typeface="Calibri" pitchFamily="34" charset="0"/>
            </a:endParaRPr>
          </a:p>
          <a:p>
            <a:pPr algn="ctr"/>
            <a:r>
              <a:rPr lang="en-US" dirty="0" smtClean="0">
                <a:latin typeface="Calibri" pitchFamily="34" charset="0"/>
              </a:rPr>
              <a:t> Angiotensin</a:t>
            </a:r>
            <a:r>
              <a:rPr lang="en-US" baseline="-25000" dirty="0" smtClean="0">
                <a:latin typeface="Calibri" pitchFamily="34" charset="0"/>
              </a:rPr>
              <a:t>1</a:t>
            </a:r>
            <a:r>
              <a:rPr lang="en-US" dirty="0" smtClean="0">
                <a:latin typeface="Calibri" pitchFamily="34" charset="0"/>
              </a:rPr>
              <a:t> receptors</a:t>
            </a:r>
          </a:p>
          <a:p>
            <a:pPr algn="ctr"/>
            <a:r>
              <a:rPr lang="en-US" dirty="0" smtClean="0">
                <a:latin typeface="Calibri" pitchFamily="34" charset="0"/>
              </a:rPr>
              <a:t> </a:t>
            </a:r>
            <a:r>
              <a:rPr lang="en-US" dirty="0" err="1" smtClean="0">
                <a:latin typeface="Calibri" pitchFamily="34" charset="0"/>
              </a:rPr>
              <a:t>Endothelin</a:t>
            </a:r>
            <a:r>
              <a:rPr lang="en-US" baseline="-25000" dirty="0" err="1" smtClean="0">
                <a:latin typeface="Calibri" pitchFamily="34" charset="0"/>
              </a:rPr>
              <a:t>B</a:t>
            </a:r>
            <a:r>
              <a:rPr lang="en-US" dirty="0" smtClean="0">
                <a:latin typeface="Calibri" pitchFamily="34" charset="0"/>
              </a:rPr>
              <a:t> receptors</a:t>
            </a:r>
            <a:endParaRPr lang="en-US" dirty="0">
              <a:latin typeface="Calibri" pitchFamily="34" charset="0"/>
            </a:endParaRPr>
          </a:p>
        </p:txBody>
      </p:sp>
      <p:grpSp>
        <p:nvGrpSpPr>
          <p:cNvPr id="149" name="Group 148"/>
          <p:cNvGrpSpPr>
            <a:grpSpLocks noChangeAspect="1"/>
          </p:cNvGrpSpPr>
          <p:nvPr/>
        </p:nvGrpSpPr>
        <p:grpSpPr>
          <a:xfrm>
            <a:off x="2886457" y="2349260"/>
            <a:ext cx="847343" cy="546340"/>
            <a:chOff x="3048001" y="2557834"/>
            <a:chExt cx="609600" cy="393050"/>
          </a:xfrm>
        </p:grpSpPr>
        <p:sp>
          <p:nvSpPr>
            <p:cNvPr id="147" name="Oval 146"/>
            <p:cNvSpPr>
              <a:spLocks noChangeAspect="1"/>
            </p:cNvSpPr>
            <p:nvPr/>
          </p:nvSpPr>
          <p:spPr>
            <a:xfrm>
              <a:off x="3193924" y="2557834"/>
              <a:ext cx="317753" cy="370712"/>
            </a:xfrm>
            <a:prstGeom prst="ellipse">
              <a:avLst/>
            </a:prstGeom>
            <a:gradFill flip="none" rotWithShape="1">
              <a:gsLst>
                <a:gs pos="0">
                  <a:schemeClr val="bg1"/>
                </a:gs>
                <a:gs pos="74000">
                  <a:schemeClr val="accent2">
                    <a:lumMod val="60000"/>
                    <a:lumOff val="4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rmAutofit fontScale="92500" lnSpcReduction="10000"/>
            </a:bodyPr>
            <a:lstStyle/>
            <a:p>
              <a:pPr algn="ctr"/>
              <a:endParaRPr lang="en-US" sz="2000" b="1" baseline="30000" dirty="0">
                <a:solidFill>
                  <a:schemeClr val="tx1"/>
                </a:solidFill>
              </a:endParaRPr>
            </a:p>
          </p:txBody>
        </p:sp>
        <p:sp>
          <p:nvSpPr>
            <p:cNvPr id="148" name="TextBox 147"/>
            <p:cNvSpPr txBox="1"/>
            <p:nvPr/>
          </p:nvSpPr>
          <p:spPr>
            <a:xfrm>
              <a:off x="3048001" y="2581552"/>
              <a:ext cx="609600" cy="369332"/>
            </a:xfrm>
            <a:prstGeom prst="rect">
              <a:avLst/>
            </a:prstGeom>
            <a:noFill/>
          </p:spPr>
          <p:txBody>
            <a:bodyPr wrap="square" rtlCol="0">
              <a:spAutoFit/>
            </a:bodyPr>
            <a:lstStyle/>
            <a:p>
              <a:pPr algn="ctr"/>
              <a:r>
                <a:rPr lang="en-US" dirty="0" err="1" smtClean="0"/>
                <a:t>G</a:t>
              </a:r>
              <a:r>
                <a:rPr lang="en-US" baseline="-25000" dirty="0" err="1" smtClean="0">
                  <a:latin typeface="Symbol" pitchFamily="18" charset="2"/>
                </a:rPr>
                <a:t>a</a:t>
              </a:r>
              <a:r>
                <a:rPr lang="en-US" baseline="-25000" dirty="0" err="1" smtClean="0"/>
                <a:t>q</a:t>
              </a:r>
              <a:endParaRPr lang="en-US" baseline="-25000" dirty="0"/>
            </a:p>
          </p:txBody>
        </p:sp>
      </p:grpSp>
      <p:sp>
        <p:nvSpPr>
          <p:cNvPr id="150" name="TextBox 149"/>
          <p:cNvSpPr txBox="1"/>
          <p:nvPr/>
        </p:nvSpPr>
        <p:spPr>
          <a:xfrm>
            <a:off x="3962400" y="1981200"/>
            <a:ext cx="762000" cy="369332"/>
          </a:xfrm>
          <a:prstGeom prst="rect">
            <a:avLst/>
          </a:prstGeom>
          <a:noFill/>
        </p:spPr>
        <p:txBody>
          <a:bodyPr wrap="square" rtlCol="0">
            <a:spAutoFit/>
          </a:bodyPr>
          <a:lstStyle/>
          <a:p>
            <a:pPr algn="ctr"/>
            <a:r>
              <a:rPr lang="en-US" dirty="0" smtClean="0"/>
              <a:t>PIP</a:t>
            </a:r>
            <a:r>
              <a:rPr lang="en-US" baseline="-25000" dirty="0" smtClean="0"/>
              <a:t>2</a:t>
            </a:r>
            <a:endParaRPr lang="en-US" baseline="-25000" dirty="0"/>
          </a:p>
        </p:txBody>
      </p:sp>
      <p:sp>
        <p:nvSpPr>
          <p:cNvPr id="151" name="TextBox 150"/>
          <p:cNvSpPr txBox="1"/>
          <p:nvPr/>
        </p:nvSpPr>
        <p:spPr>
          <a:xfrm>
            <a:off x="5562600" y="2209800"/>
            <a:ext cx="762000" cy="369332"/>
          </a:xfrm>
          <a:prstGeom prst="rect">
            <a:avLst/>
          </a:prstGeom>
          <a:noFill/>
        </p:spPr>
        <p:txBody>
          <a:bodyPr wrap="square" rtlCol="0">
            <a:spAutoFit/>
          </a:bodyPr>
          <a:lstStyle/>
          <a:p>
            <a:pPr algn="ctr"/>
            <a:r>
              <a:rPr lang="en-US" dirty="0" smtClean="0"/>
              <a:t>IP</a:t>
            </a:r>
            <a:r>
              <a:rPr lang="en-US" baseline="-25000" dirty="0" smtClean="0"/>
              <a:t>3</a:t>
            </a:r>
            <a:endParaRPr lang="en-US" baseline="-25000" dirty="0"/>
          </a:p>
        </p:txBody>
      </p:sp>
      <p:sp>
        <p:nvSpPr>
          <p:cNvPr id="152" name="TextBox 151"/>
          <p:cNvSpPr txBox="1"/>
          <p:nvPr/>
        </p:nvSpPr>
        <p:spPr>
          <a:xfrm>
            <a:off x="5638800" y="2209800"/>
            <a:ext cx="762000" cy="369332"/>
          </a:xfrm>
          <a:prstGeom prst="rect">
            <a:avLst/>
          </a:prstGeom>
          <a:noFill/>
        </p:spPr>
        <p:txBody>
          <a:bodyPr wrap="square" rtlCol="0">
            <a:spAutoFit/>
          </a:bodyPr>
          <a:lstStyle/>
          <a:p>
            <a:pPr algn="ctr"/>
            <a:r>
              <a:rPr lang="en-US" dirty="0" smtClean="0"/>
              <a:t>DAG</a:t>
            </a:r>
            <a:endParaRPr lang="en-US"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55556E-7 -2.96296E-6 C -0.00295 0.0176 -0.00538 0.03519 -0.0033 0.05209 C -0.00139 0.06922 0.00469 0.08959 0.01302 0.10278 C 0.02153 0.11598 0.02934 0.125 0.04705 0.13102 C 0.06476 0.13704 0.10156 0.14213 0.12014 0.13935 C 0.13889 0.13681 0.14861 0.12662 0.15937 0.11528 C 0.16996 0.10417 0.1776 0.08704 0.18351 0.07153 C 0.18958 0.05602 0.19271 0.03912 0.19583 0.02223 " pathEditMode="relative" rAng="293946" ptsTypes="aaaaaaaA">
                                      <p:cBhvr>
                                        <p:cTn id="14" dur="2000" fill="hold"/>
                                        <p:tgtEl>
                                          <p:spTgt spid="149"/>
                                        </p:tgtEl>
                                        <p:attrNameLst>
                                          <p:attrName>ppt_x</p:attrName>
                                          <p:attrName>ppt_y</p:attrName>
                                        </p:attrNameLst>
                                      </p:cBhvr>
                                      <p:rCtr x="92" y="7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par>
                          <p:cTn id="19" fill="hold">
                            <p:stCondLst>
                              <p:cond delay="0"/>
                            </p:stCondLst>
                            <p:childTnLst>
                              <p:par>
                                <p:cTn id="20" presetID="0" presetClass="path" presetSubtype="0" accel="50000" decel="50000" fill="hold" grpId="1" nodeType="afterEffect">
                                  <p:stCondLst>
                                    <p:cond delay="0"/>
                                  </p:stCondLst>
                                  <p:childTnLst>
                                    <p:animMotion origin="layout" path="M 0 0 C -0.00625 0.01018 -0.01232 0.0206 -0.00191 0.02477 C 0.00851 0.02893 0.03559 0.02685 0.06285 0.02477 " pathEditMode="relative" ptsTypes="aaA">
                                      <p:cBhvr>
                                        <p:cTn id="21" dur="2000" fill="hold"/>
                                        <p:tgtEl>
                                          <p:spTgt spid="150"/>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150"/>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52"/>
                                        </p:tgtEl>
                                        <p:attrNameLst>
                                          <p:attrName>style.visibility</p:attrName>
                                        </p:attrNameLst>
                                      </p:cBhvr>
                                      <p:to>
                                        <p:strVal val="visible"/>
                                      </p:to>
                                    </p:set>
                                  </p:childTnLst>
                                </p:cTn>
                              </p:par>
                            </p:childTnLst>
                          </p:cTn>
                        </p:par>
                        <p:par>
                          <p:cTn id="29" fill="hold">
                            <p:stCondLst>
                              <p:cond delay="0"/>
                            </p:stCondLst>
                            <p:childTnLst>
                              <p:par>
                                <p:cTn id="30" presetID="0" presetClass="path" presetSubtype="0" accel="50000" decel="50000" fill="hold" grpId="1" nodeType="afterEffect">
                                  <p:stCondLst>
                                    <p:cond delay="0"/>
                                  </p:stCondLst>
                                  <p:childTnLst>
                                    <p:animMotion origin="layout" path="M 0 0 C 0.02049 0.00602 0.04097 0.01204 0.06285 0.01482 C 0.08472 0.0176 0.11267 0.0213 0.13142 0.01713 C 0.15017 0.01297 0.16302 0.00139 0.17587 -0.00995 " pathEditMode="relative" ptsTypes="aaaA">
                                      <p:cBhvr>
                                        <p:cTn id="31" dur="2000" fill="hold"/>
                                        <p:tgtEl>
                                          <p:spTgt spid="152"/>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2" nodeType="clickEffect">
                                  <p:stCondLst>
                                    <p:cond delay="0"/>
                                  </p:stCondLst>
                                  <p:childTnLst>
                                    <p:set>
                                      <p:cBhvr>
                                        <p:cTn id="35" dur="1" fill="hold">
                                          <p:stCondLst>
                                            <p:cond delay="0"/>
                                          </p:stCondLst>
                                        </p:cTn>
                                        <p:tgtEl>
                                          <p:spTgt spid="15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1"/>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grpId="1" nodeType="afterEffect">
                                  <p:stCondLst>
                                    <p:cond delay="0"/>
                                  </p:stCondLst>
                                  <p:childTnLst>
                                    <p:animMotion origin="layout" path="M 0 0 C 0.0217 0.00671 0.0434 0.01366 0.04809 0.03217 C 0.05278 0.05069 0.03854 0.09352 0.02778 0.11111 C 0.01701 0.1287 -0.00903 0.12546 -0.01667 0.13819 C -0.02431 0.15092 -0.03003 0.17569 -0.01858 0.18773 C -0.00712 0.19977 0.02222 0.20486 0.05174 0.20995 " pathEditMode="relative" ptsTypes="aaaaaA">
                                      <p:cBhvr>
                                        <p:cTn id="42" dur="2000" fill="hold"/>
                                        <p:tgtEl>
                                          <p:spTgt spid="151"/>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1.11111E-6 2.22222E-6 C 0.00104 0.02199 0.00226 0.04421 0.01667 0.05439 C 0.03108 0.06458 0.07118 0.07245 0.08698 0.0618 C 0.10278 0.05115 0.10712 0.02407 0.11111 -0.00973 C 0.11511 -0.04352 0.09601 -0.09213 0.11111 -0.14075 C 0.12622 -0.18936 0.16406 -0.24537 0.20191 -0.30116 " pathEditMode="relative" ptsTypes="aaaaaA">
                                      <p:cBhvr>
                                        <p:cTn id="46" dur="2000" fill="hold"/>
                                        <p:tgtEl>
                                          <p:spTgt spid="30"/>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3.33333E-6 -4.44444E-6 C -0.01805 0.00348 -0.03593 0.00695 -0.04635 -0.00486 C -0.05677 -0.01643 -0.05972 -0.03518 -0.06302 -0.06875 C -0.06632 -0.10208 -0.0842 -0.17037 -0.06666 -0.20555 C -0.04913 -0.24097 0.01146 -0.26643 0.04254 -0.28148 C 0.07361 -0.29652 0.10521 -0.28194 0.12032 -0.2956 C 0.13542 -0.30949 0.13438 -0.3368 0.13334 -0.36388 " pathEditMode="relative" rAng="0" ptsTypes="aaaaaaA">
                                      <p:cBhvr>
                                        <p:cTn id="48" dur="2000" fill="hold"/>
                                        <p:tgtEl>
                                          <p:spTgt spid="24"/>
                                        </p:tgtEl>
                                        <p:attrNameLst>
                                          <p:attrName>ppt_x</p:attrName>
                                          <p:attrName>ppt_y</p:attrName>
                                        </p:attrNameLst>
                                      </p:cBhvr>
                                      <p:rCtr x="26" y="-178"/>
                                    </p:animMotion>
                                  </p:childTnLst>
                                </p:cTn>
                              </p:par>
                              <p:par>
                                <p:cTn id="49" presetID="0" presetClass="path" presetSubtype="0" accel="50000" decel="50000" fill="hold" grpId="0" nodeType="withEffect">
                                  <p:stCondLst>
                                    <p:cond delay="0"/>
                                  </p:stCondLst>
                                  <p:childTnLst>
                                    <p:animMotion origin="layout" path="M -3.33333E-6 5.92593E-6 C 0.0007 -0.05995 0.00139 -0.11967 -0.00191 -0.16041 C -0.0052 -0.20115 0.00261 -0.23286 -0.02031 -0.24444 C -0.04323 -0.25601 -0.08889 -0.25346 -0.13889 -0.22962 C -0.18889 -0.20578 -0.28941 -0.14976 -0.32031 -0.10115 C -0.35121 -0.05254 -0.33767 0.00464 -0.32413 0.06181 " pathEditMode="relative" ptsTypes="aaaaaA">
                                      <p:cBhvr>
                                        <p:cTn id="50" dur="2000" fill="hold"/>
                                        <p:tgtEl>
                                          <p:spTgt spid="18"/>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1.11111E-6 2.22222E-6 C 0.02274 0.00787 0.04566 0.01574 0.0592 -0.00231 C 0.07274 -0.02037 0.07899 -0.06041 0.08142 -0.10856 C 0.08385 -0.15671 0.0868 -0.26203 0.07413 -0.2912 C 0.06145 -0.32037 0.02934 -0.30023 0.00555 -0.28379 C -0.01823 -0.26736 -0.04341 -0.23009 -0.06858 -0.19259 " pathEditMode="relative" ptsTypes="aaaaaA">
                                      <p:cBhvr>
                                        <p:cTn id="52" dur="2000" fill="hold"/>
                                        <p:tgtEl>
                                          <p:spTgt spid="15"/>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6.94444E-6 3.33333E-6 C 0.054 0.0162 0.10799 0.03241 0.13508 0.01482 C 0.16216 -0.00278 0.15799 -0.06643 0.16285 -0.10625 C 0.16771 -0.14606 0.14376 -0.20301 0.16476 -0.22477 C 0.18577 -0.24653 0.25469 -0.25833 0.2889 -0.23704 C 0.3231 -0.21574 0.34671 -0.15602 0.37032 -0.0963 " pathEditMode="relative" ptsTypes="aaaaaA">
                                      <p:cBhvr>
                                        <p:cTn id="54" dur="2000" fill="hold"/>
                                        <p:tgtEl>
                                          <p:spTgt spid="2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0" presetClass="path" presetSubtype="0" accel="50000" decel="50000" fill="hold" grpId="1" nodeType="withEffect">
                                  <p:stCondLst>
                                    <p:cond delay="0"/>
                                  </p:stCondLst>
                                  <p:childTnLst>
                                    <p:animMotion origin="layout" path="M 0 0 C 0.01858 -0.00625 0.03716 -0.01227 0.05191 -0.0074 C 0.06667 -0.00254 0.08455 -0.00903 0.08889 0.02963 C 0.09323 0.06829 0.11268 0.18449 0.07778 0.22477 C 0.04289 0.26505 -0.03871 0.26829 -0.12031 0.27153 " pathEditMode="relative" ptsTypes="aaaaA">
                                      <p:cBhvr>
                                        <p:cTn id="60" dur="2000" fill="hold"/>
                                        <p:tgtEl>
                                          <p:spTgt spid="16"/>
                                        </p:tgtEl>
                                        <p:attrNameLst>
                                          <p:attrName>ppt_x</p:attrName>
                                          <p:attrName>ppt_y</p:attrName>
                                        </p:attrNameLst>
                                      </p:cBhvr>
                                    </p:animMotion>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0" presetClass="path" presetSubtype="0" accel="50000" decel="50000" fill="hold" grpId="1" nodeType="withEffect">
                                  <p:stCondLst>
                                    <p:cond delay="0"/>
                                  </p:stCondLst>
                                  <p:childTnLst>
                                    <p:animMotion origin="layout" path="M 0 0 C 0.01563 -0.00949 0.03125 -0.01898 0.05191 -0.01991 C 0.07257 -0.02084 0.1099 -0.03843 0.12414 -0.0051 C 0.13837 0.02824 0.1349 0.13194 0.13698 0.18009 C 0.13907 0.22801 0.12778 0.25578 0.13698 0.28356 C 0.14619 0.3118 0.18507 0.29768 0.19254 0.34814 C 0.2 0.39838 0.18334 0.54537 0.18143 0.58518 " pathEditMode="relative" ptsTypes="aaaaaaA">
                                      <p:cBhvr>
                                        <p:cTn id="64" dur="2000" fill="hold"/>
                                        <p:tgtEl>
                                          <p:spTgt spid="23"/>
                                        </p:tgtEl>
                                        <p:attrNameLst>
                                          <p:attrName>ppt_x</p:attrName>
                                          <p:attrName>ppt_y</p:attrName>
                                        </p:attrNameLst>
                                      </p:cBhvr>
                                    </p:animMotion>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0" presetClass="path" presetSubtype="0" accel="50000" decel="50000" fill="hold" grpId="1" nodeType="withEffect">
                                  <p:stCondLst>
                                    <p:cond delay="0"/>
                                  </p:stCondLst>
                                  <p:childTnLst>
                                    <p:animMotion origin="layout" path="M 0 0 C 0.03646 -0.01945 0.07291 -0.03866 0.10937 -0.03449 C 0.14583 -0.03033 0.20139 -0.02292 0.21857 0.02476 C 0.23576 0.07245 0.22656 0.19259 0.21302 0.25185 C 0.19948 0.31088 0.19392 0.36388 0.13715 0.38032 C 0.08038 0.39676 -0.04913 0.33518 -0.12778 0.35069 C -0.20643 0.36597 -0.27084 0.41875 -0.33507 0.47152 " pathEditMode="relative" ptsTypes="aaaaaaA">
                                      <p:cBhvr>
                                        <p:cTn id="68" dur="2000" fill="hold"/>
                                        <p:tgtEl>
                                          <p:spTgt spid="32"/>
                                        </p:tgtEl>
                                        <p:attrNameLst>
                                          <p:attrName>ppt_x</p:attrName>
                                          <p:attrName>ppt_y</p:attrName>
                                        </p:attrNameLst>
                                      </p:cBhvr>
                                    </p:animMotion>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0" presetClass="path" presetSubtype="0" accel="50000" decel="50000" fill="hold" grpId="1" nodeType="withEffect">
                                  <p:stCondLst>
                                    <p:cond delay="0"/>
                                  </p:stCondLst>
                                  <p:childTnLst>
                                    <p:animMotion origin="layout" path="M 0 0 C 0.04184 -0.00718 0.08385 -0.01435 0.10364 0.01481 C 0.12343 0.04398 0.12014 0.12338 0.11857 0.17523 C 0.11701 0.22708 0.07934 0.24606 0.09444 0.32592 C 0.10955 0.40578 0.22812 0.57268 0.2092 0.65416 C 0.19027 0.73565 0.08576 0.77523 -0.01858 0.81481 " pathEditMode="relative" ptsTypes="aaaaaA">
                                      <p:cBhvr>
                                        <p:cTn id="72" dur="2000" fill="hold"/>
                                        <p:tgtEl>
                                          <p:spTgt spid="27"/>
                                        </p:tgtEl>
                                        <p:attrNameLst>
                                          <p:attrName>ppt_x</p:attrName>
                                          <p:attrName>ppt_y</p:attrName>
                                        </p:attrNameLst>
                                      </p:cBhvr>
                                    </p:animMotion>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0" presetClass="path" presetSubtype="0" accel="50000" decel="50000" fill="hold" grpId="1" nodeType="withEffect">
                                  <p:stCondLst>
                                    <p:cond delay="0"/>
                                  </p:stCondLst>
                                  <p:childTnLst>
                                    <p:animMotion origin="layout" path="M 0 0 C 0.04723 -0.0081 0.09445 -0.01597 0.12587 0.01482 C 0.1573 0.0456 0.18178 0.12014 0.18889 0.18519 C 0.19601 0.25023 0.1691 0.3412 0.16841 0.40486 C 0.16771 0.46852 0.17205 0.48796 0.18507 0.56782 C 0.19809 0.64769 0.22205 0.76574 0.24618 0.8838 " pathEditMode="relative" ptsTypes="aaaaaA">
                                      <p:cBhvr>
                                        <p:cTn id="76" dur="2000" fill="hold"/>
                                        <p:tgtEl>
                                          <p:spTgt spid="17"/>
                                        </p:tgtEl>
                                        <p:attrNameLst>
                                          <p:attrName>ppt_x</p:attrName>
                                          <p:attrName>ppt_y</p:attrName>
                                        </p:attrNameLst>
                                      </p:cBhvr>
                                    </p:animMotion>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0 C 0.01962 -0.00787 0.03923 -0.01574 0.04809 0.01713 C 0.05694 0.05 0.05555 0.14097 0.05364 0.19746 C 0.05173 0.25394 0.08107 0.33056 0.03698 0.35556 C -0.00712 0.38056 -0.12726 0.31852 -0.21111 0.34815 C -0.29497 0.37778 -0.41858 0.45926 -0.46667 0.53334 C -0.51476 0.60741 -0.50747 0.7 -0.5 0.79259 " pathEditMode="relative" ptsTypes="aaaaaaA">
                                      <p:cBhvr>
                                        <p:cTn id="80" dur="2000" fill="hold"/>
                                        <p:tgtEl>
                                          <p:spTgt spid="21"/>
                                        </p:tgtEl>
                                        <p:attrNameLst>
                                          <p:attrName>ppt_x</p:attrName>
                                          <p:attrName>ppt_y</p:attrName>
                                        </p:attrNameLst>
                                      </p:cBhvr>
                                    </p:animMotion>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0" presetClass="path" presetSubtype="0" accel="50000" decel="50000" fill="hold" grpId="1" nodeType="withEffect">
                                  <p:stCondLst>
                                    <p:cond delay="0"/>
                                  </p:stCondLst>
                                  <p:childTnLst>
                                    <p:animMotion origin="layout" path="M 0 0 C 0.01441 -0.00139 0.02882 -0.00278 0.04271 0.00996 C 0.0566 0.02269 0.08247 0.0463 0.08334 0.07662 C 0.08421 0.10695 0.05695 0.14445 0.04827 0.19259 C 0.03959 0.24074 0.03247 0.27593 0.0316 0.36551 C 0.03073 0.45509 0.09236 0.65255 0.04271 0.73079 C -0.00694 0.80903 -0.1368 0.82176 -0.26666 0.83449 " pathEditMode="relative" ptsTypes="aaaaaaA">
                                      <p:cBhvr>
                                        <p:cTn id="84" dur="2000" fill="hold"/>
                                        <p:tgtEl>
                                          <p:spTgt spid="19"/>
                                        </p:tgtEl>
                                        <p:attrNameLst>
                                          <p:attrName>ppt_x</p:attrName>
                                          <p:attrName>ppt_y</p:attrName>
                                        </p:attrNameLst>
                                      </p:cBhvr>
                                    </p:animMotion>
                                  </p:childTnLst>
                                </p:cTn>
                              </p:par>
                              <p:par>
                                <p:cTn id="85" presetID="1"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0" presetClass="path" presetSubtype="0" accel="50000" decel="50000" fill="hold" grpId="1" nodeType="withEffect">
                                  <p:stCondLst>
                                    <p:cond delay="0"/>
                                  </p:stCondLst>
                                  <p:childTnLst>
                                    <p:animMotion origin="layout" path="M 0 0 C 0.025 0.00718 0.05017 0.01459 0.05173 0.047 C 0.0533 0.0794 0.01406 0.12848 0.0092 0.19514 C 0.00434 0.26181 0.03211 0.39931 0.02222 0.447 C 0.01232 0.49468 -0.01893 0.48797 -0.05 0.48149 " pathEditMode="relative" ptsTypes="aaaaA">
                                      <p:cBhvr>
                                        <p:cTn id="88" dur="2000" fill="hold"/>
                                        <p:tgtEl>
                                          <p:spTgt spid="25"/>
                                        </p:tgtEl>
                                        <p:attrNameLst>
                                          <p:attrName>ppt_x</p:attrName>
                                          <p:attrName>ppt_y</p:attrName>
                                        </p:attrNameLst>
                                      </p:cBhvr>
                                    </p:animMotion>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par>
                                <p:cTn id="91" presetID="0" presetClass="path" presetSubtype="0" accel="50000" decel="50000" fill="hold" grpId="1" nodeType="withEffect">
                                  <p:stCondLst>
                                    <p:cond delay="0"/>
                                  </p:stCondLst>
                                  <p:childTnLst>
                                    <p:animMotion origin="layout" path="M 0 0 C -0.01719 0.00139 -0.03438 0.00301 -0.04827 0.0544 C -0.06216 0.10578 -0.01355 0.24467 -0.08334 0.30879 C -0.15313 0.37268 -0.3099 0.40625 -0.46667 0.43958 " pathEditMode="relative" ptsTypes="aaaA">
                                      <p:cBhvr>
                                        <p:cTn id="92" dur="2000" fill="hold"/>
                                        <p:tgtEl>
                                          <p:spTgt spid="31"/>
                                        </p:tgtEl>
                                        <p:attrNameLst>
                                          <p:attrName>ppt_x</p:attrName>
                                          <p:attrName>ppt_y</p:attrName>
                                        </p:attrNameLst>
                                      </p:cBhvr>
                                    </p:animMotion>
                                  </p:child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0" presetClass="path" presetSubtype="0" accel="50000" decel="50000" fill="hold" grpId="1" nodeType="withEffect">
                                  <p:stCondLst>
                                    <p:cond delay="0"/>
                                  </p:stCondLst>
                                  <p:childTnLst>
                                    <p:animMotion origin="layout" path="M 0 0 C -0.02586 0.00093 -0.05173 0.00185 -0.06284 0.04213 C -0.07395 0.08241 -0.06788 0.15162 -0.06666 0.2419 C -0.06545 0.33264 -0.02465 0.48704 -0.05555 0.58519 C -0.08645 0.6831 -0.17743 0.80209 -0.25173 0.82963 C -0.32604 0.85718 -0.41388 0.80394 -0.50173 0.7507 " pathEditMode="relative" ptsTypes="aaaaaA">
                                      <p:cBhvr>
                                        <p:cTn id="96"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1" grpId="0" animBg="1"/>
      <p:bldP spid="31" grpId="1" animBg="1"/>
      <p:bldP spid="25" grpId="0" animBg="1"/>
      <p:bldP spid="25" grpId="1" animBg="1"/>
      <p:bldP spid="19" grpId="0" animBg="1"/>
      <p:bldP spid="19" grpId="1" animBg="1"/>
      <p:bldP spid="21" grpId="0" animBg="1"/>
      <p:bldP spid="21" grpId="1" animBg="1"/>
      <p:bldP spid="17" grpId="0" animBg="1"/>
      <p:bldP spid="17" grpId="1" animBg="1"/>
      <p:bldP spid="27" grpId="0" animBg="1"/>
      <p:bldP spid="27" grpId="1" animBg="1"/>
      <p:bldP spid="32" grpId="0" animBg="1"/>
      <p:bldP spid="32" grpId="1" animBg="1"/>
      <p:bldP spid="23" grpId="0" animBg="1"/>
      <p:bldP spid="23" grpId="1" animBg="1"/>
      <p:bldP spid="16" grpId="0" animBg="1"/>
      <p:bldP spid="16" grpId="1" animBg="1"/>
      <p:bldP spid="15" grpId="0" animBg="1"/>
      <p:bldP spid="18" grpId="0" animBg="1"/>
      <p:bldP spid="20" grpId="0" animBg="1"/>
      <p:bldP spid="24" grpId="0" animBg="1"/>
      <p:bldP spid="30" grpId="0" animBg="1"/>
      <p:bldP spid="146" grpId="0"/>
      <p:bldP spid="146" grpId="1"/>
      <p:bldP spid="150" grpId="0"/>
      <p:bldP spid="150" grpId="1"/>
      <p:bldP spid="150" grpId="2"/>
      <p:bldP spid="151" grpId="0"/>
      <p:bldP spid="151" grpId="1"/>
      <p:bldP spid="152" grpId="0"/>
      <p:bldP spid="152" grpId="1"/>
      <p:bldP spid="15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4">
      <a:dk1>
        <a:sysClr val="windowText" lastClr="000000"/>
      </a:dk1>
      <a:lt1>
        <a:sysClr val="window" lastClr="FFFFFF"/>
      </a:lt1>
      <a:dk2>
        <a:srgbClr val="5A2A5B"/>
      </a:dk2>
      <a:lt2>
        <a:srgbClr val="78397A"/>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3746</TotalTime>
  <Words>2867</Words>
  <Application>Microsoft Office PowerPoint</Application>
  <PresentationFormat>On-screen Show (4:3)</PresentationFormat>
  <Paragraphs>376</Paragraphs>
  <Slides>38</Slides>
  <Notes>19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Solstice</vt:lpstr>
      <vt:lpstr>Regulation of TRPC Channel Mediated Proarrhythmic Calcium Activity</vt:lpstr>
      <vt:lpstr>Atrial Fibrillation (AF)</vt:lpstr>
      <vt:lpstr>Mechanisms of Heart Failure Induced Atrial Fibrillation </vt:lpstr>
      <vt:lpstr>Myocytes from AF Patients Have More Ca2+ Sparks and Waves</vt:lpstr>
      <vt:lpstr>Normal Calcium Signaling in Atrial Myocytes</vt:lpstr>
      <vt:lpstr>Abnormal Calcium Signaling During Atrial Fibrillation</vt:lpstr>
      <vt:lpstr>Conditions with Accentuated Gq Signaling</vt:lpstr>
      <vt:lpstr>Gq Signaling Provides Sustained Increases in Intracellular Ca2+</vt:lpstr>
      <vt:lpstr>Gq Mediated Calcium Signaling</vt:lpstr>
      <vt:lpstr>Possible Mechanisms SR Ca2+ Release Stimulates Ca2+ Entry</vt:lpstr>
      <vt:lpstr>Hypothesis</vt:lpstr>
      <vt:lpstr>Specific Aims</vt:lpstr>
      <vt:lpstr>Left Atrium Has More Fibrosis than Left Ventricle in Tachypaced Dogs</vt:lpstr>
      <vt:lpstr>Western Blot Method</vt:lpstr>
      <vt:lpstr>Specific Aim 1</vt:lpstr>
      <vt:lpstr>Gq Protein Expression Increases in the PLA after Tachypacing</vt:lpstr>
      <vt:lpstr>Gene Expression of the 7 Isoforms of TRPC in the PLA</vt:lpstr>
      <vt:lpstr>TRPC3 and TRPC6 Protein Expression Does Not Change</vt:lpstr>
      <vt:lpstr>TRPC1 and TRPC4 Increases in the PLA after Tachypacing</vt:lpstr>
      <vt:lpstr>Store Depletion Activated TRPCs Increased After Tachypacing; TRPCs Activated by DAG Did Not</vt:lpstr>
      <vt:lpstr>Specific Aim II</vt:lpstr>
      <vt:lpstr>Calcium Confocal Method</vt:lpstr>
      <vt:lpstr>Examples of Gq Signaling Evoked Ca2+ Dysregulation</vt:lpstr>
      <vt:lpstr>YM-58483 Abolishes Discordant Subcellular Ca2+ Alternans</vt:lpstr>
      <vt:lpstr>YM-58483 Inhibits Waves in Tachypaced Canine Myocyte</vt:lpstr>
      <vt:lpstr>PYR3 Abolishes Discordant Subcellular Ca2+ Releases</vt:lpstr>
      <vt:lpstr>Specific Aim III</vt:lpstr>
      <vt:lpstr>C-terminal Gqa Inhibitory Peptide</vt:lpstr>
      <vt:lpstr>Gq Peptide Prevents Phenylephrine Induced Increase in IP3 Generation</vt:lpstr>
      <vt:lpstr>Gq Peptide Prevents Phenylephrine Induced Aberrant Ca2+ Cycling</vt:lpstr>
      <vt:lpstr>Gq Peptide Prevents Phenylephrine Increase in Ca2+ Transient</vt:lpstr>
      <vt:lpstr>Randomized Gq Peptide Does Not Affect PE Induced Aberrant Ca2+ Cycling</vt:lpstr>
      <vt:lpstr>Summary</vt:lpstr>
      <vt:lpstr>Model</vt:lpstr>
      <vt:lpstr>Cp-Gq Peptide</vt:lpstr>
      <vt:lpstr>Conclusions</vt:lpstr>
      <vt:lpstr>Future Experiments</vt:lpstr>
      <vt:lpstr>Acknowledgements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M. Kwiatek</dc:creator>
  <cp:lastModifiedBy> </cp:lastModifiedBy>
  <cp:revision>273</cp:revision>
  <dcterms:created xsi:type="dcterms:W3CDTF">2010-12-14T19:21:53Z</dcterms:created>
  <dcterms:modified xsi:type="dcterms:W3CDTF">2011-01-06T16:04:50Z</dcterms:modified>
</cp:coreProperties>
</file>